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1" r:id="rId44"/>
    <p:sldId id="302" r:id="rId4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9C525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E5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9C525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-1524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-1523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575" y="791082"/>
            <a:ext cx="848741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2243201"/>
            <a:ext cx="8524240" cy="381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4" Type="http://schemas.openxmlformats.org/officeDocument/2006/relationships/image" Target="../media/image90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ege.rustest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www.fipi.ru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346" y="3192272"/>
            <a:ext cx="80518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Государственная</a:t>
            </a:r>
            <a:r>
              <a:rPr sz="4000" b="1" spc="-2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итоговая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аттестация</a:t>
            </a:r>
            <a:r>
              <a:rPr sz="4000" b="1" spc="-114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4000" b="1" spc="-12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образовательным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программам</a:t>
            </a:r>
            <a:r>
              <a:rPr sz="4000" b="1" spc="-2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среднего</a:t>
            </a:r>
            <a:r>
              <a:rPr sz="4000" b="1" spc="-2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общего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образования</a:t>
            </a:r>
            <a:r>
              <a:rPr sz="4000" b="1" spc="-13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в</a:t>
            </a:r>
            <a:r>
              <a:rPr sz="4000" b="1" spc="-14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2025</a:t>
            </a:r>
            <a:r>
              <a:rPr sz="4000" b="1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2E5796"/>
                </a:solidFill>
                <a:latin typeface="Trebuchet MS"/>
                <a:cs typeface="Trebuchet MS"/>
              </a:rPr>
              <a:t>году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Рисунок 3" descr="2025-01-17_11-26-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59536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527" y="890777"/>
            <a:ext cx="82270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ИТОГОВОЕ</a:t>
            </a:r>
            <a:r>
              <a:rPr sz="3200" spc="-145" dirty="0"/>
              <a:t> </a:t>
            </a:r>
            <a:r>
              <a:rPr sz="3200" dirty="0"/>
              <a:t>СОЧИНЕНИЕ</a:t>
            </a:r>
            <a:r>
              <a:rPr sz="3200" spc="-135" dirty="0"/>
              <a:t> </a:t>
            </a:r>
            <a:r>
              <a:rPr sz="3200" spc="-10" dirty="0"/>
              <a:t>(ИЗЛОЖЕНИЕ)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45668" y="1578102"/>
            <a:ext cx="7953375" cy="445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0617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На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сайте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ФГБНУ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«ФИПИ»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опубликованы </a:t>
            </a:r>
            <a:r>
              <a:rPr sz="2800" b="1" dirty="0">
                <a:latin typeface="Times New Roman"/>
                <a:cs typeface="Times New Roman"/>
              </a:rPr>
              <a:t>следующие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материалы:</a:t>
            </a:r>
            <a:endParaRPr sz="2800">
              <a:latin typeface="Times New Roman"/>
              <a:cs typeface="Times New Roman"/>
            </a:endParaRPr>
          </a:p>
          <a:p>
            <a:pPr marL="12700" marR="1231900" indent="-8255">
              <a:lnSpc>
                <a:spcPct val="100000"/>
              </a:lnSpc>
              <a:buSzPct val="98214"/>
              <a:buAutoNum type="arabicPeriod"/>
              <a:tabLst>
                <a:tab pos="278765" algn="l"/>
              </a:tabLst>
            </a:pPr>
            <a:r>
              <a:rPr sz="2800"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Структура</a:t>
            </a:r>
            <a:r>
              <a:rPr sz="2800"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закрытого</a:t>
            </a:r>
            <a:r>
              <a:rPr sz="2800" u="sng" spc="-7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банка</a:t>
            </a:r>
            <a:r>
              <a:rPr sz="2800"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тем</a:t>
            </a:r>
            <a:r>
              <a:rPr sz="2800"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итогового</a:t>
            </a:r>
            <a:r>
              <a:rPr sz="2800" spc="-10" dirty="0">
                <a:solidFill>
                  <a:srgbClr val="3399FF"/>
                </a:solid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сочинения</a:t>
            </a:r>
            <a:endParaRPr sz="2800">
              <a:latin typeface="Times New Roman"/>
              <a:cs typeface="Times New Roman"/>
            </a:endParaRPr>
          </a:p>
          <a:p>
            <a:pPr marL="12700" marR="607695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2800" spc="-20" dirty="0">
                <a:latin typeface="Times New Roman"/>
                <a:cs typeface="Times New Roman"/>
              </a:rPr>
              <a:t>Комментарии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разделам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закрытого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банка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тем итогового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endParaRPr sz="2800">
              <a:latin typeface="Times New Roman"/>
              <a:cs typeface="Times New Roman"/>
            </a:endParaRPr>
          </a:p>
          <a:p>
            <a:pPr marL="367030" indent="-3543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Образец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комплекта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2024/25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учебного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года</a:t>
            </a:r>
            <a:endParaRPr sz="2800">
              <a:latin typeface="Times New Roman"/>
              <a:cs typeface="Times New Roman"/>
            </a:endParaRPr>
          </a:p>
          <a:p>
            <a:pPr marL="12700" marR="706755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Критерии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оценивания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изложения</a:t>
            </a:r>
            <a:endParaRPr sz="2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</a:pP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55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93572"/>
            <a:ext cx="8848064" cy="60396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523" y="747776"/>
            <a:ext cx="50990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Получение</a:t>
            </a:r>
            <a:r>
              <a:rPr sz="4200" spc="-135" dirty="0"/>
              <a:t> </a:t>
            </a:r>
            <a:r>
              <a:rPr sz="4200" spc="-10" dirty="0"/>
              <a:t>аттестата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742187"/>
            <a:ext cx="2901696" cy="2214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965" y="5345429"/>
            <a:ext cx="5374005" cy="1251585"/>
          </a:xfrm>
          <a:prstGeom prst="rect">
            <a:avLst/>
          </a:prstGeom>
          <a:solidFill>
            <a:srgbClr val="5F76B4"/>
          </a:solidFill>
        </p:spPr>
        <p:txBody>
          <a:bodyPr vert="horz" wrap="square" lIns="0" tIns="201295" rIns="0" bIns="0" rtlCol="0">
            <a:spAutoFit/>
          </a:bodyPr>
          <a:lstStyle/>
          <a:p>
            <a:pPr marL="248920" marR="240665" indent="71120">
              <a:lnSpc>
                <a:spcPts val="3310"/>
              </a:lnSpc>
              <a:spcBef>
                <a:spcPts val="1585"/>
              </a:spcBef>
            </a:pPr>
            <a:r>
              <a:rPr sz="3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АТТЕСТАТ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СРЕДНЕМ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ОБЩЕМ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440" y="3429380"/>
            <a:ext cx="5393055" cy="1944370"/>
            <a:chOff x="99440" y="3429380"/>
            <a:chExt cx="5393055" cy="1944370"/>
          </a:xfrm>
        </p:grpSpPr>
        <p:sp>
          <p:nvSpPr>
            <p:cNvPr id="6" name="object 6"/>
            <p:cNvSpPr/>
            <p:nvPr/>
          </p:nvSpPr>
          <p:spPr>
            <a:xfrm>
              <a:off x="108965" y="3438905"/>
              <a:ext cx="5374005" cy="1925320"/>
            </a:xfrm>
            <a:custGeom>
              <a:avLst/>
              <a:gdLst/>
              <a:ahLst/>
              <a:cxnLst/>
              <a:rect l="l" t="t" r="r" b="b"/>
              <a:pathLst>
                <a:path w="5374005" h="1925320">
                  <a:moveTo>
                    <a:pt x="5373624" y="0"/>
                  </a:moveTo>
                  <a:lnTo>
                    <a:pt x="0" y="0"/>
                  </a:lnTo>
                  <a:lnTo>
                    <a:pt x="0" y="1250696"/>
                  </a:lnTo>
                  <a:lnTo>
                    <a:pt x="2446147" y="1250696"/>
                  </a:lnTo>
                  <a:lnTo>
                    <a:pt x="2446147" y="1443609"/>
                  </a:lnTo>
                  <a:lnTo>
                    <a:pt x="2205609" y="1443609"/>
                  </a:lnTo>
                  <a:lnTo>
                    <a:pt x="2686811" y="1924812"/>
                  </a:lnTo>
                  <a:lnTo>
                    <a:pt x="3168014" y="1443609"/>
                  </a:lnTo>
                  <a:lnTo>
                    <a:pt x="2927477" y="1443609"/>
                  </a:lnTo>
                  <a:lnTo>
                    <a:pt x="2927477" y="1250696"/>
                  </a:lnTo>
                  <a:lnTo>
                    <a:pt x="5373624" y="1250696"/>
                  </a:lnTo>
                  <a:lnTo>
                    <a:pt x="537362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65" y="3438905"/>
              <a:ext cx="5374005" cy="1925320"/>
            </a:xfrm>
            <a:custGeom>
              <a:avLst/>
              <a:gdLst/>
              <a:ahLst/>
              <a:cxnLst/>
              <a:rect l="l" t="t" r="r" b="b"/>
              <a:pathLst>
                <a:path w="5374005" h="1925320">
                  <a:moveTo>
                    <a:pt x="5373624" y="1250696"/>
                  </a:moveTo>
                  <a:lnTo>
                    <a:pt x="2927477" y="1250696"/>
                  </a:lnTo>
                  <a:lnTo>
                    <a:pt x="2927477" y="1443609"/>
                  </a:lnTo>
                  <a:lnTo>
                    <a:pt x="3168014" y="1443609"/>
                  </a:lnTo>
                  <a:lnTo>
                    <a:pt x="2686811" y="1924812"/>
                  </a:lnTo>
                  <a:lnTo>
                    <a:pt x="2205609" y="1443609"/>
                  </a:lnTo>
                  <a:lnTo>
                    <a:pt x="2446147" y="1443609"/>
                  </a:lnTo>
                  <a:lnTo>
                    <a:pt x="2446147" y="1250696"/>
                  </a:lnTo>
                  <a:lnTo>
                    <a:pt x="0" y="1250696"/>
                  </a:lnTo>
                  <a:lnTo>
                    <a:pt x="0" y="0"/>
                  </a:lnTo>
                  <a:lnTo>
                    <a:pt x="5373624" y="0"/>
                  </a:lnTo>
                  <a:lnTo>
                    <a:pt x="5373624" y="125069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18182" y="3337305"/>
            <a:ext cx="1152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imes New Roman"/>
                <a:cs typeface="Times New Roman"/>
              </a:rPr>
              <a:t>ЕГЭ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40" y="4104513"/>
            <a:ext cx="5393055" cy="595630"/>
          </a:xfrm>
          <a:prstGeom prst="rect">
            <a:avLst/>
          </a:prstGeom>
          <a:solidFill>
            <a:srgbClr val="D2D5E4">
              <a:alpha val="90194"/>
            </a:srgbClr>
          </a:solidFill>
          <a:ln w="3175">
            <a:solidFill>
              <a:srgbClr val="D2D5E4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945"/>
              </a:spcBef>
            </a:pPr>
            <a:r>
              <a:rPr sz="2000" spc="-30" dirty="0">
                <a:latin typeface="Times New Roman"/>
                <a:cs typeface="Times New Roman"/>
              </a:rPr>
              <a:t>Успешная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сдача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обязательных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предметов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440" y="1521333"/>
            <a:ext cx="5393055" cy="1945639"/>
            <a:chOff x="99440" y="1521333"/>
            <a:chExt cx="5393055" cy="1945639"/>
          </a:xfrm>
        </p:grpSpPr>
        <p:sp>
          <p:nvSpPr>
            <p:cNvPr id="11" name="object 11"/>
            <p:cNvSpPr/>
            <p:nvPr/>
          </p:nvSpPr>
          <p:spPr>
            <a:xfrm>
              <a:off x="108965" y="1530858"/>
              <a:ext cx="5374005" cy="1926589"/>
            </a:xfrm>
            <a:custGeom>
              <a:avLst/>
              <a:gdLst/>
              <a:ahLst/>
              <a:cxnLst/>
              <a:rect l="l" t="t" r="r" b="b"/>
              <a:pathLst>
                <a:path w="5374005" h="1926589">
                  <a:moveTo>
                    <a:pt x="5373624" y="0"/>
                  </a:moveTo>
                  <a:lnTo>
                    <a:pt x="0" y="0"/>
                  </a:lnTo>
                  <a:lnTo>
                    <a:pt x="0" y="1251712"/>
                  </a:lnTo>
                  <a:lnTo>
                    <a:pt x="2446020" y="1251712"/>
                  </a:lnTo>
                  <a:lnTo>
                    <a:pt x="2446020" y="1444752"/>
                  </a:lnTo>
                  <a:lnTo>
                    <a:pt x="2205228" y="1444752"/>
                  </a:lnTo>
                  <a:lnTo>
                    <a:pt x="2686811" y="1926336"/>
                  </a:lnTo>
                  <a:lnTo>
                    <a:pt x="3168396" y="1444752"/>
                  </a:lnTo>
                  <a:lnTo>
                    <a:pt x="2927604" y="1444752"/>
                  </a:lnTo>
                  <a:lnTo>
                    <a:pt x="2927604" y="1251712"/>
                  </a:lnTo>
                  <a:lnTo>
                    <a:pt x="5373624" y="1251712"/>
                  </a:lnTo>
                  <a:lnTo>
                    <a:pt x="537362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965" y="1530858"/>
              <a:ext cx="5374005" cy="1926589"/>
            </a:xfrm>
            <a:custGeom>
              <a:avLst/>
              <a:gdLst/>
              <a:ahLst/>
              <a:cxnLst/>
              <a:rect l="l" t="t" r="r" b="b"/>
              <a:pathLst>
                <a:path w="5374005" h="1926589">
                  <a:moveTo>
                    <a:pt x="5373624" y="1251712"/>
                  </a:moveTo>
                  <a:lnTo>
                    <a:pt x="2927604" y="1251712"/>
                  </a:lnTo>
                  <a:lnTo>
                    <a:pt x="2927604" y="1444752"/>
                  </a:lnTo>
                  <a:lnTo>
                    <a:pt x="3168396" y="1444752"/>
                  </a:lnTo>
                  <a:lnTo>
                    <a:pt x="2686811" y="1926336"/>
                  </a:lnTo>
                  <a:lnTo>
                    <a:pt x="2205228" y="1444752"/>
                  </a:lnTo>
                  <a:lnTo>
                    <a:pt x="2446020" y="1444752"/>
                  </a:lnTo>
                  <a:lnTo>
                    <a:pt x="2446020" y="1251712"/>
                  </a:lnTo>
                  <a:lnTo>
                    <a:pt x="0" y="1251712"/>
                  </a:lnTo>
                  <a:lnTo>
                    <a:pt x="0" y="0"/>
                  </a:lnTo>
                  <a:lnTo>
                    <a:pt x="5373624" y="0"/>
                  </a:lnTo>
                  <a:lnTo>
                    <a:pt x="5373624" y="12517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965" y="2207513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2686812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686812" y="576072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D2D5E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965" y="2207513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0" y="576072"/>
                  </a:moveTo>
                  <a:lnTo>
                    <a:pt x="2686812" y="576072"/>
                  </a:lnTo>
                  <a:lnTo>
                    <a:pt x="268681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9050">
              <a:solidFill>
                <a:srgbClr val="D2D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9986" y="1643634"/>
            <a:ext cx="3342640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Допуск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spcBef>
                <a:spcPts val="1540"/>
              </a:spcBef>
            </a:pPr>
            <a:r>
              <a:rPr sz="1800" spc="-10" dirty="0">
                <a:latin typeface="Times New Roman"/>
                <a:cs typeface="Times New Roman"/>
              </a:rPr>
              <a:t>Итоговое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сочинение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(изложение)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(зачёт)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86252" y="2197989"/>
            <a:ext cx="6311265" cy="4432300"/>
            <a:chOff x="2786252" y="2197989"/>
            <a:chExt cx="6311265" cy="4432300"/>
          </a:xfrm>
        </p:grpSpPr>
        <p:sp>
          <p:nvSpPr>
            <p:cNvPr id="17" name="object 17"/>
            <p:cNvSpPr/>
            <p:nvPr/>
          </p:nvSpPr>
          <p:spPr>
            <a:xfrm>
              <a:off x="2795777" y="2207514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2686812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686812" y="576072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D2D5E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5777" y="2207514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0" y="576072"/>
                  </a:moveTo>
                  <a:lnTo>
                    <a:pt x="2686812" y="576072"/>
                  </a:lnTo>
                  <a:lnTo>
                    <a:pt x="268681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9050">
              <a:solidFill>
                <a:srgbClr val="D2D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3277" y="3213354"/>
              <a:ext cx="3383279" cy="3385185"/>
            </a:xfrm>
            <a:custGeom>
              <a:avLst/>
              <a:gdLst/>
              <a:ahLst/>
              <a:cxnLst/>
              <a:rect l="l" t="t" r="r" b="b"/>
              <a:pathLst>
                <a:path w="3383279" h="3385184">
                  <a:moveTo>
                    <a:pt x="0" y="3384804"/>
                  </a:moveTo>
                  <a:lnTo>
                    <a:pt x="3383279" y="3384804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625" y="3371994"/>
              <a:ext cx="1235883" cy="2047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9" y="3249168"/>
              <a:ext cx="1411986" cy="4549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0532" y="3493008"/>
              <a:ext cx="3182873" cy="4549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6835" y="3736848"/>
              <a:ext cx="2897886" cy="454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7088" y="3980688"/>
              <a:ext cx="3440429" cy="4549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8527" y="4224528"/>
              <a:ext cx="3246881" cy="4549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9904" y="4468368"/>
              <a:ext cx="2567178" cy="4549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9027" y="4712208"/>
              <a:ext cx="2868929" cy="4549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2387" y="4956048"/>
              <a:ext cx="2442210" cy="4549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3976" y="5199888"/>
              <a:ext cx="2940557" cy="4549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0344" y="5443728"/>
              <a:ext cx="3146298" cy="4549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5563" y="5687567"/>
              <a:ext cx="3434334" cy="4549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404" y="5931408"/>
              <a:ext cx="2948178" cy="4549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6124" y="6175248"/>
              <a:ext cx="2041398" cy="45491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776340" y="3302000"/>
            <a:ext cx="3134995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обучающиеся,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имеющие</a:t>
            </a:r>
            <a:endParaRPr sz="1600">
              <a:latin typeface="Times New Roman"/>
              <a:cs typeface="Times New Roman"/>
            </a:endParaRPr>
          </a:p>
          <a:p>
            <a:pPr marL="13970" marR="5080" indent="-1905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академической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задолженности,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полном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объеме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выполнившие </a:t>
            </a:r>
            <a:r>
              <a:rPr sz="1600" dirty="0">
                <a:latin typeface="Times New Roman"/>
                <a:cs typeface="Times New Roman"/>
              </a:rPr>
              <a:t>учебный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индивидуальный </a:t>
            </a:r>
            <a:r>
              <a:rPr sz="1600" dirty="0">
                <a:latin typeface="Times New Roman"/>
                <a:cs typeface="Times New Roman"/>
              </a:rPr>
              <a:t>учебный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(имеющие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годовые </a:t>
            </a:r>
            <a:r>
              <a:rPr sz="1600" dirty="0">
                <a:latin typeface="Times New Roman"/>
                <a:cs typeface="Times New Roman"/>
              </a:rPr>
              <a:t>отметки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учебным</a:t>
            </a:r>
            <a:endParaRPr sz="1600">
              <a:latin typeface="Times New Roman"/>
              <a:cs typeface="Times New Roman"/>
            </a:endParaRPr>
          </a:p>
          <a:p>
            <a:pPr marL="260985" marR="251460" indent="-635"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предметам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учебного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dirty="0">
                <a:latin typeface="Times New Roman"/>
                <a:cs typeface="Times New Roman"/>
              </a:rPr>
              <a:t>каждый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обучения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образовательным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программам</a:t>
            </a:r>
            <a:endParaRPr sz="1600">
              <a:latin typeface="Times New Roman"/>
              <a:cs typeface="Times New Roman"/>
            </a:endParaRPr>
          </a:p>
          <a:p>
            <a:pPr marL="12700" marR="5080" indent="1447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среднего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общего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образования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не </a:t>
            </a:r>
            <a:r>
              <a:rPr sz="1600" dirty="0">
                <a:latin typeface="Times New Roman"/>
                <a:cs typeface="Times New Roman"/>
              </a:rPr>
              <a:t>ниже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удовлетворительных),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также</a:t>
            </a:r>
            <a:endParaRPr sz="1600">
              <a:latin typeface="Times New Roman"/>
              <a:cs typeface="Times New Roman"/>
            </a:endParaRPr>
          </a:p>
          <a:p>
            <a:pPr marL="683260" marR="247650" indent="-42672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имеющие</a:t>
            </a:r>
            <a:r>
              <a:rPr sz="1600" spc="-25" dirty="0">
                <a:latin typeface="Times New Roman"/>
                <a:cs typeface="Times New Roman"/>
              </a:rPr>
              <a:t> результат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«зачет»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spc="-10" dirty="0">
                <a:latin typeface="Times New Roman"/>
                <a:cs typeface="Times New Roman"/>
              </a:rPr>
              <a:t>итоговое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сочинение.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109592" y="2238629"/>
            <a:ext cx="1889125" cy="1322070"/>
            <a:chOff x="4109592" y="2238629"/>
            <a:chExt cx="1889125" cy="1322070"/>
          </a:xfrm>
        </p:grpSpPr>
        <p:sp>
          <p:nvSpPr>
            <p:cNvPr id="36" name="object 36"/>
            <p:cNvSpPr/>
            <p:nvPr/>
          </p:nvSpPr>
          <p:spPr>
            <a:xfrm>
              <a:off x="4119117" y="2248154"/>
              <a:ext cx="1870075" cy="1303020"/>
            </a:xfrm>
            <a:custGeom>
              <a:avLst/>
              <a:gdLst/>
              <a:ahLst/>
              <a:cxnLst/>
              <a:rect l="l" t="t" r="r" b="b"/>
              <a:pathLst>
                <a:path w="1870075" h="1303020">
                  <a:moveTo>
                    <a:pt x="527304" y="0"/>
                  </a:moveTo>
                  <a:lnTo>
                    <a:pt x="0" y="152019"/>
                  </a:lnTo>
                  <a:lnTo>
                    <a:pt x="152146" y="679450"/>
                  </a:lnTo>
                  <a:lnTo>
                    <a:pt x="245872" y="509524"/>
                  </a:lnTo>
                  <a:lnTo>
                    <a:pt x="1682496" y="1302893"/>
                  </a:lnTo>
                  <a:lnTo>
                    <a:pt x="1870075" y="963168"/>
                  </a:lnTo>
                  <a:lnTo>
                    <a:pt x="433578" y="169799"/>
                  </a:lnTo>
                  <a:lnTo>
                    <a:pt x="52730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19117" y="2248154"/>
              <a:ext cx="1870075" cy="1303020"/>
            </a:xfrm>
            <a:custGeom>
              <a:avLst/>
              <a:gdLst/>
              <a:ahLst/>
              <a:cxnLst/>
              <a:rect l="l" t="t" r="r" b="b"/>
              <a:pathLst>
                <a:path w="1870075" h="1303020">
                  <a:moveTo>
                    <a:pt x="0" y="152019"/>
                  </a:moveTo>
                  <a:lnTo>
                    <a:pt x="527304" y="0"/>
                  </a:lnTo>
                  <a:lnTo>
                    <a:pt x="433578" y="169799"/>
                  </a:lnTo>
                  <a:lnTo>
                    <a:pt x="1870075" y="963168"/>
                  </a:lnTo>
                  <a:lnTo>
                    <a:pt x="1682496" y="1302893"/>
                  </a:lnTo>
                  <a:lnTo>
                    <a:pt x="245872" y="509524"/>
                  </a:lnTo>
                  <a:lnTo>
                    <a:pt x="152146" y="679450"/>
                  </a:lnTo>
                  <a:lnTo>
                    <a:pt x="0" y="152019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1310081"/>
            <a:ext cx="5990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ИТОГОВЫЕ</a:t>
            </a:r>
            <a:r>
              <a:rPr sz="4400" spc="-204" dirty="0"/>
              <a:t> </a:t>
            </a:r>
            <a:r>
              <a:rPr sz="4400" spc="-10" dirty="0"/>
              <a:t>ОЦЕНКИ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433320"/>
            <a:ext cx="8281034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всем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предметам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учебного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плана</a:t>
            </a:r>
            <a:r>
              <a:rPr sz="3200" spc="3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уровне </a:t>
            </a:r>
            <a:r>
              <a:rPr sz="3200" dirty="0">
                <a:latin typeface="Times New Roman"/>
                <a:cs typeface="Times New Roman"/>
              </a:rPr>
              <a:t>среднего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общего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образования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spc="-10" dirty="0">
                <a:latin typeface="Times New Roman"/>
                <a:cs typeface="Times New Roman"/>
              </a:rPr>
              <a:t>оценка </a:t>
            </a:r>
            <a:r>
              <a:rPr sz="3200" dirty="0">
                <a:latin typeface="Times New Roman"/>
                <a:cs typeface="Times New Roman"/>
              </a:rPr>
              <a:t>выставляется</a:t>
            </a:r>
            <a:r>
              <a:rPr sz="3200" spc="3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как</a:t>
            </a:r>
            <a:r>
              <a:rPr sz="3200" spc="375" dirty="0">
                <a:latin typeface="Times New Roman"/>
                <a:cs typeface="Times New Roman"/>
              </a:rPr>
              <a:t> 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среднее</a:t>
            </a:r>
            <a:r>
              <a:rPr sz="3200" b="1" u="sng" spc="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арифметическое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полугодовых</a:t>
            </a:r>
            <a:r>
              <a:rPr sz="3200" b="1" u="sng" spc="7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7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годовых</a:t>
            </a:r>
            <a:r>
              <a:rPr sz="3200" b="1" u="sng" spc="7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оценок</a:t>
            </a:r>
            <a:r>
              <a:rPr sz="3200" b="1" u="sng" spc="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</a:t>
            </a:r>
            <a:r>
              <a:rPr sz="3200" b="1" u="sng" spc="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r>
              <a:rPr sz="3200" b="1" u="sng" spc="7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7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11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классы</a:t>
            </a:r>
            <a:r>
              <a:rPr sz="3200" b="1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целыми</a:t>
            </a:r>
            <a:r>
              <a:rPr sz="3200" spc="2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числами</a:t>
            </a:r>
            <a:r>
              <a:rPr sz="3200" spc="2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2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соответствии</a:t>
            </a:r>
            <a:r>
              <a:rPr sz="3200" spc="295" dirty="0">
                <a:latin typeface="Times New Roman"/>
                <a:cs typeface="Times New Roman"/>
              </a:rPr>
              <a:t>  </a:t>
            </a:r>
            <a:r>
              <a:rPr sz="3200" spc="-50" dirty="0">
                <a:latin typeface="Times New Roman"/>
                <a:cs typeface="Times New Roman"/>
              </a:rPr>
              <a:t>с </a:t>
            </a:r>
            <a:r>
              <a:rPr sz="3200" dirty="0">
                <a:latin typeface="Times New Roman"/>
                <a:cs typeface="Times New Roman"/>
              </a:rPr>
              <a:t>правилами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математического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округления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330" y="642620"/>
            <a:ext cx="4374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Получение</a:t>
            </a:r>
            <a:r>
              <a:rPr sz="3600" spc="-190" dirty="0"/>
              <a:t> </a:t>
            </a:r>
            <a:r>
              <a:rPr sz="3600" spc="-10" dirty="0"/>
              <a:t>аттестата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334388"/>
          <a:ext cx="8572498" cy="502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/>
                <a:gridCol w="864234"/>
                <a:gridCol w="792479"/>
                <a:gridCol w="1152525"/>
                <a:gridCol w="720725"/>
                <a:gridCol w="648970"/>
                <a:gridCol w="2737485"/>
              </a:tblGrid>
              <a:tr h="151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Предмет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10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класс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полугодия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27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554355" marR="245745" indent="-3048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10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класс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год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143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класс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полугодия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574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554355" marR="270510" indent="-2806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класс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год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787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Аттестат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97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Экзамен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</a:tr>
              <a:tr h="114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Русский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язык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55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1110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247015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Математика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33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247015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114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География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83820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70" y="922781"/>
            <a:ext cx="788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Продолжительность</a:t>
            </a:r>
            <a:r>
              <a:rPr sz="2800" spc="-50" dirty="0"/>
              <a:t> </a:t>
            </a:r>
            <a:r>
              <a:rPr sz="2800" spc="-10" dirty="0"/>
              <a:t>проведения</a:t>
            </a:r>
            <a:r>
              <a:rPr sz="2800" spc="-55" dirty="0"/>
              <a:t> </a:t>
            </a:r>
            <a:r>
              <a:rPr sz="2800" dirty="0"/>
              <a:t>ЕГЭ</a:t>
            </a:r>
            <a:r>
              <a:rPr sz="2800" spc="-35" dirty="0"/>
              <a:t> </a:t>
            </a:r>
            <a:r>
              <a:rPr sz="2800" dirty="0"/>
              <a:t>в</a:t>
            </a:r>
            <a:r>
              <a:rPr sz="2800" spc="-45" dirty="0"/>
              <a:t> </a:t>
            </a:r>
            <a:r>
              <a:rPr sz="2800" dirty="0"/>
              <a:t>2025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91" y="1406397"/>
          <a:ext cx="8425180" cy="51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590"/>
                <a:gridCol w="4212590"/>
              </a:tblGrid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(235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6004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(профильная), литература,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физика, информатика,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(210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042035" marR="106045" indent="-9271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химия,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история, обществознание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(180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(базовая),география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17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189355" marR="853440" indent="-3263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часть)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(190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852805" marR="843280" indent="101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(письменная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часть)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436" y="656589"/>
            <a:ext cx="798004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5610" marR="5080" indent="-169354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Дополнительные</a:t>
            </a:r>
            <a:r>
              <a:rPr sz="2900" spc="-80" dirty="0"/>
              <a:t> </a:t>
            </a:r>
            <a:r>
              <a:rPr sz="2900" dirty="0"/>
              <a:t>материалы,</a:t>
            </a:r>
            <a:r>
              <a:rPr sz="2900" spc="-110" dirty="0"/>
              <a:t> </a:t>
            </a:r>
            <a:r>
              <a:rPr sz="2900" dirty="0"/>
              <a:t>разрешенные</a:t>
            </a:r>
            <a:r>
              <a:rPr sz="2900" spc="-95" dirty="0"/>
              <a:t> </a:t>
            </a:r>
            <a:r>
              <a:rPr sz="2900" spc="-25" dirty="0"/>
              <a:t>для </a:t>
            </a:r>
            <a:r>
              <a:rPr sz="2900" dirty="0"/>
              <a:t>использования</a:t>
            </a:r>
            <a:r>
              <a:rPr sz="2900" spc="-90" dirty="0"/>
              <a:t> </a:t>
            </a:r>
            <a:r>
              <a:rPr sz="2900" dirty="0"/>
              <a:t>на</a:t>
            </a:r>
            <a:r>
              <a:rPr sz="2900" spc="-85" dirty="0"/>
              <a:t> </a:t>
            </a:r>
            <a:r>
              <a:rPr sz="2900" spc="-10" dirty="0"/>
              <a:t>экзамене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82269" y="1726133"/>
            <a:ext cx="82067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столе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помимо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экзаменационных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материалов,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находятся: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гелевая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ручка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чернилами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цвета;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20" dirty="0">
                <a:latin typeface="Times New Roman"/>
                <a:cs typeface="Times New Roman"/>
              </a:rPr>
              <a:t>документ,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удостоверяющий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личность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3038855"/>
          <a:ext cx="8255635" cy="3474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5951220"/>
              </a:tblGrid>
              <a:tr h="457200"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Математика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(Б,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П)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495934" marR="273685" indent="-2133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Линейка+вместе</a:t>
                      </a:r>
                      <a:r>
                        <a:rPr sz="20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с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текстом</a:t>
                      </a:r>
                      <a:r>
                        <a:rPr sz="20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экзаменационной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работы</a:t>
                      </a:r>
                      <a:r>
                        <a:rPr sz="20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выдаются</a:t>
                      </a:r>
                      <a:r>
                        <a:rPr sz="20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справочные</a:t>
                      </a:r>
                      <a:r>
                        <a:rPr sz="20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материалы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Физика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166495" marR="201295" indent="-958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Непрограммируемый калькулятор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с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возможностью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вычисления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тригонометрических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 функций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(cos,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sin,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tg)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и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линейка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Химия,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биология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Непрограммируемый</a:t>
                      </a:r>
                      <a:r>
                        <a:rPr sz="20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калькулятор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География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Линейка,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809625" marR="80391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транспортир</a:t>
                      </a:r>
                      <a:r>
                        <a:rPr sz="20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и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непрограммируемый калькулятор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693419"/>
            <a:ext cx="4680204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836675"/>
            <a:ext cx="4751832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883996"/>
            <a:ext cx="312229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8660">
              <a:lnSpc>
                <a:spcPct val="100000"/>
              </a:lnSpc>
              <a:spcBef>
                <a:spcPts val="95"/>
              </a:spcBef>
            </a:pPr>
            <a:r>
              <a:rPr dirty="0"/>
              <a:t>ЕГЭ</a:t>
            </a:r>
            <a:r>
              <a:rPr spc="-95" dirty="0"/>
              <a:t> </a:t>
            </a:r>
            <a:r>
              <a:rPr spc="-25" dirty="0"/>
              <a:t>по </a:t>
            </a:r>
            <a:r>
              <a:rPr spc="-35" dirty="0"/>
              <a:t>информатике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475331"/>
            <a:ext cx="7962265" cy="359282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19100" indent="-406400" algn="just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19100" algn="l"/>
              </a:tabLst>
            </a:pPr>
            <a:r>
              <a:rPr sz="3200" b="1" spc="-20" dirty="0">
                <a:latin typeface="Times New Roman"/>
                <a:cs typeface="Times New Roman"/>
              </a:rPr>
              <a:t>Только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компьютерах.</a:t>
            </a:r>
            <a:endParaRPr sz="3200">
              <a:latin typeface="Times New Roman"/>
              <a:cs typeface="Times New Roman"/>
            </a:endParaRPr>
          </a:p>
          <a:p>
            <a:pPr marL="12700" marR="5080" indent="47498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87680" algn="l"/>
              </a:tabLst>
            </a:pPr>
            <a:r>
              <a:rPr sz="3200" b="1" dirty="0">
                <a:latin typeface="Times New Roman"/>
                <a:cs typeface="Times New Roman"/>
              </a:rPr>
              <a:t>Выдадут</a:t>
            </a:r>
            <a:r>
              <a:rPr sz="3200" b="1" spc="3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только</a:t>
            </a:r>
            <a:r>
              <a:rPr sz="3200" b="1" spc="3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бланки</a:t>
            </a:r>
            <a:r>
              <a:rPr sz="3200" b="1" spc="3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регистрации</a:t>
            </a:r>
            <a:r>
              <a:rPr sz="3200" b="1" spc="39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и </a:t>
            </a:r>
            <a:r>
              <a:rPr sz="3200" b="1" spc="-10" dirty="0">
                <a:latin typeface="Times New Roman"/>
                <a:cs typeface="Times New Roman"/>
              </a:rPr>
              <a:t>черновики.</a:t>
            </a:r>
            <a:endParaRPr sz="3200">
              <a:latin typeface="Times New Roman"/>
              <a:cs typeface="Times New Roman"/>
            </a:endParaRPr>
          </a:p>
          <a:p>
            <a:pPr marL="419100" indent="-40640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19100" algn="l"/>
              </a:tabLst>
            </a:pPr>
            <a:r>
              <a:rPr sz="3200" b="1" dirty="0">
                <a:latin typeface="Times New Roman"/>
                <a:cs typeface="Times New Roman"/>
              </a:rPr>
              <a:t>Бланки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ответов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электронном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виде.</a:t>
            </a:r>
            <a:endParaRPr sz="3200">
              <a:latin typeface="Times New Roman"/>
              <a:cs typeface="Times New Roman"/>
            </a:endParaRPr>
          </a:p>
          <a:p>
            <a:pPr marL="12700" marR="5080" indent="74168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754380" algn="l"/>
              </a:tabLst>
            </a:pPr>
            <a:r>
              <a:rPr sz="3200" b="1" dirty="0">
                <a:latin typeface="Times New Roman"/>
                <a:cs typeface="Times New Roman"/>
              </a:rPr>
              <a:t>Если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произошел</a:t>
            </a:r>
            <a:r>
              <a:rPr sz="3200" b="1" spc="33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сбой,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то</a:t>
            </a:r>
            <a:r>
              <a:rPr sz="3200" b="1" spc="325" dirty="0">
                <a:latin typeface="Times New Roman"/>
                <a:cs typeface="Times New Roman"/>
              </a:rPr>
              <a:t>   </a:t>
            </a:r>
            <a:r>
              <a:rPr sz="3200" b="1" spc="-10" dirty="0">
                <a:latin typeface="Times New Roman"/>
                <a:cs typeface="Times New Roman"/>
              </a:rPr>
              <a:t>можно </a:t>
            </a:r>
            <a:r>
              <a:rPr sz="3200" b="1" dirty="0">
                <a:latin typeface="Times New Roman"/>
                <a:cs typeface="Times New Roman"/>
              </a:rPr>
              <a:t>пересдать</a:t>
            </a:r>
            <a:r>
              <a:rPr sz="3200" b="1" spc="6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6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тот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же</a:t>
            </a:r>
            <a:r>
              <a:rPr sz="3200" b="1" spc="6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день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или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spc="-10" dirty="0">
                <a:latin typeface="Times New Roman"/>
                <a:cs typeface="Times New Roman"/>
              </a:rPr>
              <a:t>резервные сроки.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74" y="723391"/>
            <a:ext cx="8238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Нормативные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правовые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документы, регламентирующие</a:t>
            </a:r>
            <a:r>
              <a:rPr sz="3600" spc="-20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проведение</a:t>
            </a:r>
            <a:r>
              <a:rPr sz="3600" spc="-195" dirty="0">
                <a:latin typeface="Trebuchet MS"/>
                <a:cs typeface="Trebuchet MS"/>
              </a:rPr>
              <a:t> </a:t>
            </a:r>
            <a:r>
              <a:rPr sz="3600" spc="-25" dirty="0">
                <a:latin typeface="Trebuchet MS"/>
                <a:cs typeface="Trebuchet MS"/>
              </a:rPr>
              <a:t>ГИА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907539"/>
            <a:ext cx="8485505" cy="4134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Times New Roman"/>
                <a:cs typeface="Times New Roman"/>
              </a:rPr>
              <a:t>ФЕДЕРАЛЬНЫЕ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ЗАКОНЫ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510"/>
              </a:lnSpc>
              <a:spcBef>
                <a:spcPts val="35"/>
              </a:spcBef>
              <a:buClr>
                <a:srgbClr val="E68421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Федеральный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закон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29.12.2012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273-</a:t>
            </a:r>
            <a:r>
              <a:rPr sz="2200" dirty="0">
                <a:latin typeface="Times New Roman"/>
                <a:cs typeface="Times New Roman"/>
              </a:rPr>
              <a:t>ФЗ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«Об</a:t>
            </a:r>
            <a:r>
              <a:rPr sz="2200" u="sng" spc="4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200" u="sng" spc="4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ts val="2510"/>
              </a:lnSpc>
            </a:pP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220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Федерации»</a:t>
            </a:r>
            <a:endParaRPr sz="2200">
              <a:latin typeface="Times New Roman"/>
              <a:cs typeface="Times New Roman"/>
            </a:endParaRPr>
          </a:p>
          <a:p>
            <a:pPr marL="12700" marR="2429510">
              <a:lnSpc>
                <a:spcPts val="2380"/>
              </a:lnSpc>
              <a:spcBef>
                <a:spcPts val="330"/>
              </a:spcBef>
            </a:pPr>
            <a:r>
              <a:rPr sz="2200" b="1" spc="-10" dirty="0">
                <a:latin typeface="Times New Roman"/>
                <a:cs typeface="Times New Roman"/>
              </a:rPr>
              <a:t>ПРИКАЗЫ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МИНПРОСВЕЩЕНИЯ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РОССИИ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РОСОБРНАДЗОРА</a:t>
            </a:r>
            <a:endParaRPr sz="2200">
              <a:latin typeface="Times New Roman"/>
              <a:cs typeface="Times New Roman"/>
            </a:endParaRPr>
          </a:p>
          <a:p>
            <a:pPr marL="354330" marR="6985" indent="-342265" algn="just">
              <a:lnSpc>
                <a:spcPct val="90000"/>
              </a:lnSpc>
              <a:spcBef>
                <a:spcPts val="260"/>
              </a:spcBef>
              <a:buClr>
                <a:srgbClr val="E68421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Приказ</a:t>
            </a:r>
            <a:r>
              <a:rPr sz="2200" spc="20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Минпросвещения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России,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Рособрнадзора</a:t>
            </a:r>
            <a:r>
              <a:rPr sz="2200" spc="21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233/552 	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04.04.2023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г.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«Об</a:t>
            </a:r>
            <a:r>
              <a:rPr sz="2200" spc="29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утверждении</a:t>
            </a:r>
            <a:r>
              <a:rPr sz="2200" spc="29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Порядка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проведения 	</a:t>
            </a:r>
            <a:r>
              <a:rPr sz="2200" dirty="0">
                <a:latin typeface="Times New Roman"/>
                <a:cs typeface="Times New Roman"/>
              </a:rPr>
              <a:t>государственной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итоговой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аттестации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образовательным 	</a:t>
            </a:r>
            <a:r>
              <a:rPr sz="2200" dirty="0">
                <a:latin typeface="Times New Roman"/>
                <a:cs typeface="Times New Roman"/>
              </a:rPr>
              <a:t>программам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среднего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образования»</a:t>
            </a:r>
            <a:endParaRPr sz="2200">
              <a:latin typeface="Times New Roman"/>
              <a:cs typeface="Times New Roman"/>
            </a:endParaRPr>
          </a:p>
          <a:p>
            <a:pPr marL="354965" indent="-342265" algn="just">
              <a:lnSpc>
                <a:spcPts val="2510"/>
              </a:lnSpc>
              <a:spcBef>
                <a:spcPts val="40"/>
              </a:spcBef>
              <a:buClr>
                <a:srgbClr val="E68421"/>
              </a:buClr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latin typeface="Times New Roman"/>
                <a:cs typeface="Times New Roman"/>
              </a:rPr>
              <a:t>Приказ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Министерства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просвещение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РФ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5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октября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2020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spc="-20" dirty="0">
                <a:latin typeface="Times New Roman"/>
                <a:cs typeface="Times New Roman"/>
              </a:rPr>
              <a:t>года</a:t>
            </a:r>
            <a:endParaRPr sz="22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90000"/>
              </a:lnSpc>
              <a:spcBef>
                <a:spcPts val="130"/>
              </a:spcBef>
            </a:pP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546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«Об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утверждении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Порядка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заполнения,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учета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выдачи </a:t>
            </a:r>
            <a:r>
              <a:rPr sz="2200" dirty="0">
                <a:latin typeface="Times New Roman"/>
                <a:cs typeface="Times New Roman"/>
              </a:rPr>
              <a:t>аттестатов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основном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общем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среднем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общем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образовании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их </a:t>
            </a:r>
            <a:r>
              <a:rPr sz="2200" spc="-10" dirty="0">
                <a:latin typeface="Times New Roman"/>
                <a:cs typeface="Times New Roman"/>
              </a:rPr>
              <a:t>дубликатов»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790702"/>
            <a:ext cx="550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Сроки</a:t>
            </a:r>
            <a:r>
              <a:rPr spc="-160" dirty="0"/>
              <a:t> </a:t>
            </a:r>
            <a:r>
              <a:rPr spc="-20" dirty="0"/>
              <a:t>проведения</a:t>
            </a:r>
            <a:r>
              <a:rPr spc="-165" dirty="0"/>
              <a:t> </a:t>
            </a:r>
            <a:r>
              <a:rPr spc="-2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543050"/>
            <a:ext cx="7811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ЕГЭ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ГВЭ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предусматривается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единое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расписание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продолжительность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6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265" dirty="0">
                <a:latin typeface="Times New Roman"/>
                <a:cs typeface="Times New Roman"/>
              </a:rPr>
              <a:t>   </a:t>
            </a:r>
            <a:r>
              <a:rPr sz="1800" spc="-50" dirty="0">
                <a:latin typeface="Times New Roman"/>
                <a:cs typeface="Times New Roman"/>
              </a:rPr>
              <a:t>к </a:t>
            </a:r>
            <a:r>
              <a:rPr sz="1800" dirty="0">
                <a:latin typeface="Times New Roman"/>
                <a:cs typeface="Times New Roman"/>
              </a:rPr>
              <a:t>использованию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 обучения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используемых при</a:t>
            </a:r>
            <a:r>
              <a:rPr sz="1800" spc="-10" dirty="0">
                <a:latin typeface="Times New Roman"/>
                <a:cs typeface="Times New Roman"/>
              </a:rPr>
              <a:t> проведении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ежегодно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утверждаются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приказом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Министерства </a:t>
            </a:r>
            <a:r>
              <a:rPr sz="1800" dirty="0">
                <a:latin typeface="Times New Roman"/>
                <a:cs typeface="Times New Roman"/>
              </a:rPr>
              <a:t>просвещения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РФ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Федеральной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службы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надзору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сфере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науки.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186" y="4523994"/>
            <a:ext cx="7599045" cy="1152525"/>
            <a:chOff x="726186" y="4523994"/>
            <a:chExt cx="7599045" cy="1152525"/>
          </a:xfrm>
        </p:grpSpPr>
        <p:sp>
          <p:nvSpPr>
            <p:cNvPr id="5" name="object 5"/>
            <p:cNvSpPr/>
            <p:nvPr/>
          </p:nvSpPr>
          <p:spPr>
            <a:xfrm>
              <a:off x="726186" y="4523994"/>
              <a:ext cx="7599045" cy="1152525"/>
            </a:xfrm>
            <a:custGeom>
              <a:avLst/>
              <a:gdLst/>
              <a:ahLst/>
              <a:cxnLst/>
              <a:rect l="l" t="t" r="r" b="b"/>
              <a:pathLst>
                <a:path w="7599045" h="1152525">
                  <a:moveTo>
                    <a:pt x="7598664" y="0"/>
                  </a:moveTo>
                  <a:lnTo>
                    <a:pt x="0" y="0"/>
                  </a:lnTo>
                  <a:lnTo>
                    <a:pt x="0" y="1152143"/>
                  </a:lnTo>
                  <a:lnTo>
                    <a:pt x="7598664" y="1152143"/>
                  </a:lnTo>
                  <a:lnTo>
                    <a:pt x="7598664" y="0"/>
                  </a:lnTo>
                  <a:close/>
                </a:path>
              </a:pathLst>
            </a:custGeom>
            <a:solidFill>
              <a:srgbClr val="CF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763" y="4628388"/>
              <a:ext cx="5581649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315" y="4628388"/>
              <a:ext cx="505205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424" y="4628388"/>
              <a:ext cx="774953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708" y="4994148"/>
              <a:ext cx="3050286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9896" y="4994148"/>
              <a:ext cx="173812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4920" y="4994148"/>
              <a:ext cx="643889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5712" y="4994148"/>
              <a:ext cx="1748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7603" y="4994148"/>
              <a:ext cx="1230629" cy="67741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6186" y="4523994"/>
            <a:ext cx="7599045" cy="1152525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каждом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периодов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ГИА-11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предусматриваются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основные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резервные</a:t>
            </a:r>
            <a:r>
              <a:rPr sz="24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сроки.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5037" y="3358134"/>
            <a:ext cx="7668895" cy="1112520"/>
            <a:chOff x="685037" y="3358134"/>
            <a:chExt cx="7668895" cy="1112520"/>
          </a:xfrm>
        </p:grpSpPr>
        <p:sp>
          <p:nvSpPr>
            <p:cNvPr id="16" name="object 16"/>
            <p:cNvSpPr/>
            <p:nvPr/>
          </p:nvSpPr>
          <p:spPr>
            <a:xfrm>
              <a:off x="685037" y="3358134"/>
              <a:ext cx="7668895" cy="1079500"/>
            </a:xfrm>
            <a:custGeom>
              <a:avLst/>
              <a:gdLst/>
              <a:ahLst/>
              <a:cxnLst/>
              <a:rect l="l" t="t" r="r" b="b"/>
              <a:pathLst>
                <a:path w="7668895" h="1079500">
                  <a:moveTo>
                    <a:pt x="7668767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7668767" y="1078991"/>
                  </a:lnTo>
                  <a:lnTo>
                    <a:pt x="7668767" y="0"/>
                  </a:lnTo>
                  <a:close/>
                </a:path>
              </a:pathLst>
            </a:custGeom>
            <a:solidFill>
              <a:srgbClr val="E3E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6236" y="3427476"/>
              <a:ext cx="1035558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695" y="3427476"/>
              <a:ext cx="517410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2995" y="3427476"/>
              <a:ext cx="2693670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3567" y="3427476"/>
              <a:ext cx="2074926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1596" y="3427476"/>
              <a:ext cx="1751838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3487" y="3427476"/>
              <a:ext cx="663701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7731" y="3793236"/>
              <a:ext cx="2856738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9096" y="3793236"/>
              <a:ext cx="1660398" cy="67741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85037" y="3358134"/>
            <a:ext cx="7668895" cy="1079500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1938655" marR="628650" indent="-1301750">
              <a:lnSpc>
                <a:spcPct val="100000"/>
              </a:lnSpc>
              <a:spcBef>
                <a:spcPts val="1295"/>
              </a:spcBef>
            </a:pPr>
            <a:r>
              <a:rPr sz="2400" spc="-20" dirty="0">
                <a:latin typeface="Georgia"/>
                <a:cs typeface="Georgia"/>
              </a:rPr>
              <a:t>ГИА-</a:t>
            </a:r>
            <a:r>
              <a:rPr sz="2400" dirty="0">
                <a:latin typeface="Georgia"/>
                <a:cs typeface="Georgia"/>
              </a:rPr>
              <a:t>11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проводится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в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7420D"/>
                </a:solidFill>
                <a:latin typeface="Georgia"/>
                <a:cs typeface="Georgia"/>
              </a:rPr>
              <a:t>досрочный,</a:t>
            </a:r>
            <a:r>
              <a:rPr sz="2400" spc="-55" dirty="0">
                <a:solidFill>
                  <a:srgbClr val="77420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6FC0"/>
                </a:solidFill>
                <a:latin typeface="Georgia"/>
                <a:cs typeface="Georgia"/>
              </a:rPr>
              <a:t>основной</a:t>
            </a:r>
            <a:r>
              <a:rPr sz="2400" spc="-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и </a:t>
            </a:r>
            <a:r>
              <a:rPr sz="2400" spc="-10" dirty="0">
                <a:solidFill>
                  <a:srgbClr val="6F2F9F"/>
                </a:solidFill>
                <a:latin typeface="Georgia"/>
                <a:cs typeface="Georgia"/>
              </a:rPr>
              <a:t>дополнительный</a:t>
            </a:r>
            <a:r>
              <a:rPr sz="2400" spc="-5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периоды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626440"/>
            <a:ext cx="7392034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Опубликованы</a:t>
            </a:r>
            <a:r>
              <a:rPr u="sng" spc="-15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проекты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расписания</a:t>
            </a:r>
            <a:r>
              <a:rPr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ЕГЭ,</a:t>
            </a:r>
            <a:r>
              <a:rPr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ОГЭ</a:t>
            </a:r>
            <a:r>
              <a:rPr u="sng" spc="-6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и</a:t>
            </a:r>
            <a:r>
              <a:rPr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ГВЭ</a:t>
            </a:r>
            <a:r>
              <a:rPr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на</a:t>
            </a:r>
            <a:r>
              <a:rPr spc="-25" dirty="0">
                <a:solidFill>
                  <a:srgbClr val="3399FF"/>
                </a:solid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2025</a:t>
            </a:r>
            <a:r>
              <a:rPr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год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686" y="2872867"/>
            <a:ext cx="711390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Основной</a:t>
            </a:r>
            <a:r>
              <a:rPr sz="2800" b="1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период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2800" b="1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23</a:t>
            </a:r>
            <a:r>
              <a:rPr sz="3200" b="1" u="sng" spc="-6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мая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2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июля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200" b="1" u="sng" spc="-2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16</a:t>
            </a:r>
            <a:r>
              <a:rPr sz="3200" b="1" u="sng" spc="-2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spc="-2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23</a:t>
            </a:r>
            <a:r>
              <a:rPr sz="3200" b="1" u="sng" spc="-3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июня</a:t>
            </a:r>
            <a:r>
              <a:rPr sz="3200" b="1" u="sng" spc="-1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расписании</a:t>
            </a:r>
            <a:endParaRPr sz="2800">
              <a:latin typeface="Times New Roman"/>
              <a:cs typeface="Times New Roman"/>
            </a:endParaRPr>
          </a:p>
          <a:p>
            <a:pPr marL="259079" marR="250825" algn="ctr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предусмотрены</a:t>
            </a:r>
            <a:r>
              <a:rPr sz="2800" b="1" spc="-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резервные</a:t>
            </a:r>
            <a:r>
              <a:rPr sz="2800" b="1" spc="-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дни</a:t>
            </a:r>
            <a:r>
              <a:rPr sz="2800" b="1" spc="-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2800" b="1" spc="-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сдачи экзаменов</a:t>
            </a:r>
            <a:r>
              <a:rPr sz="2800" b="1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2800" b="1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всем</a:t>
            </a:r>
            <a:r>
              <a:rPr sz="2800" b="1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предметам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3200" b="1" u="sng" spc="-5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июля</a:t>
            </a:r>
            <a:r>
              <a:rPr sz="3200" b="1" u="sng" spc="-4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3200" spc="-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дни</a:t>
            </a:r>
            <a:r>
              <a:rPr sz="3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3200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пересдач</a:t>
            </a:r>
            <a:r>
              <a:rPr sz="3200" spc="-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одного</a:t>
            </a:r>
            <a:r>
              <a:rPr sz="3200" spc="-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1A1A1A"/>
                </a:solidFill>
                <a:latin typeface="Times New Roman"/>
                <a:cs typeface="Times New Roman"/>
              </a:rPr>
              <a:t>из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предметов</a:t>
            </a:r>
            <a:r>
              <a:rPr sz="3200" spc="-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ЕГЭ</a:t>
            </a:r>
            <a:r>
              <a:rPr sz="3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3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выбору</a:t>
            </a:r>
            <a:r>
              <a:rPr sz="3200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A1A1A"/>
                </a:solidFill>
                <a:latin typeface="Times New Roman"/>
                <a:cs typeface="Times New Roman"/>
              </a:rPr>
              <a:t>выпускника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048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Когда</a:t>
            </a:r>
            <a:r>
              <a:rPr spc="-180" dirty="0"/>
              <a:t> </a:t>
            </a:r>
            <a:r>
              <a:rPr spc="-10" dirty="0"/>
              <a:t>проверят</a:t>
            </a:r>
            <a:r>
              <a:rPr spc="-195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011806"/>
            <a:ext cx="7369809" cy="3980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8875" indent="313055">
              <a:lnSpc>
                <a:spcPct val="100000"/>
              </a:lnSpc>
              <a:spcBef>
                <a:spcPts val="95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по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информатике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двух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дней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после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экзамена;</a:t>
            </a:r>
            <a:endParaRPr sz="2800">
              <a:latin typeface="Georgia"/>
              <a:cs typeface="Georgia"/>
            </a:endParaRPr>
          </a:p>
          <a:p>
            <a:pPr marL="12700" marR="5080" indent="313055">
              <a:lnSpc>
                <a:spcPct val="100000"/>
              </a:lnSpc>
              <a:spcBef>
                <a:spcPts val="300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базового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уровня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позднее </a:t>
            </a:r>
            <a:r>
              <a:rPr sz="2800" dirty="0">
                <a:latin typeface="Georgia"/>
                <a:cs typeface="Georgia"/>
              </a:rPr>
              <a:t>трех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  <a:p>
            <a:pPr marL="12700" marR="155575" indent="313055">
              <a:lnSpc>
                <a:spcPct val="100000"/>
              </a:lnSpc>
              <a:spcBef>
                <a:spcPts val="300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профильного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уровня,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ГВЭ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по </a:t>
            </a: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четырех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  <a:p>
            <a:pPr marL="12700" marR="1037590" indent="313055">
              <a:lnSpc>
                <a:spcPct val="100000"/>
              </a:lnSpc>
              <a:spcBef>
                <a:spcPts val="305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русскому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языку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шести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388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Когда</a:t>
            </a:r>
            <a:r>
              <a:rPr spc="-185" dirty="0"/>
              <a:t> </a:t>
            </a:r>
            <a:r>
              <a:rPr dirty="0"/>
              <a:t>проверят</a:t>
            </a:r>
            <a:r>
              <a:rPr spc="-215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010282"/>
            <a:ext cx="7637145" cy="3942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9105" indent="266065">
              <a:lnSpc>
                <a:spcPct val="100000"/>
              </a:lnSpc>
              <a:spcBef>
                <a:spcPts val="95"/>
              </a:spcBef>
              <a:buChar char="–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учебным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предметам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выбору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позднее </a:t>
            </a:r>
            <a:r>
              <a:rPr sz="2800" dirty="0">
                <a:latin typeface="Times New Roman"/>
                <a:cs typeface="Times New Roman"/>
              </a:rPr>
              <a:t>четырех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календарных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дней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после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экзамена.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Исключение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информатике;</a:t>
            </a:r>
            <a:endParaRPr sz="2800">
              <a:latin typeface="Times New Roman"/>
              <a:cs typeface="Times New Roman"/>
            </a:endParaRPr>
          </a:p>
          <a:p>
            <a:pPr marL="12700" marR="5080" indent="266065">
              <a:lnSpc>
                <a:spcPct val="100000"/>
              </a:lnSpc>
              <a:spcBef>
                <a:spcPts val="300"/>
              </a:spcBef>
              <a:buChar char="–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экзаменам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досрочный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дополнительный периоды,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резервные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сроки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каждого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периодов,</a:t>
            </a:r>
            <a:endParaRPr sz="2800">
              <a:latin typeface="Times New Roman"/>
              <a:cs typeface="Times New Roman"/>
            </a:endParaRPr>
          </a:p>
          <a:p>
            <a:pPr marL="12700" marR="960755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позднее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трех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календарных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дней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после экзамена.</a:t>
            </a:r>
            <a:endParaRPr sz="2800">
              <a:latin typeface="Times New Roman"/>
              <a:cs typeface="Times New Roman"/>
            </a:endParaRPr>
          </a:p>
          <a:p>
            <a:pPr marL="12700" marR="887094">
              <a:lnSpc>
                <a:spcPct val="100000"/>
              </a:lnSpc>
              <a:spcBef>
                <a:spcPts val="305"/>
              </a:spcBef>
            </a:pPr>
            <a:r>
              <a:rPr sz="2800" spc="-10" dirty="0">
                <a:latin typeface="Times New Roman"/>
                <a:cs typeface="Times New Roman"/>
              </a:rPr>
              <a:t>Исключение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информатике.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Ранее </a:t>
            </a:r>
            <a:r>
              <a:rPr sz="2800" spc="-10" dirty="0">
                <a:latin typeface="Times New Roman"/>
                <a:cs typeface="Times New Roman"/>
              </a:rPr>
              <a:t>отдельно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информатике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выделяли.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542" y="954150"/>
            <a:ext cx="5554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94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Когда </a:t>
            </a:r>
            <a:r>
              <a:rPr spc="-30" dirty="0"/>
              <a:t>опубликуют</a:t>
            </a:r>
            <a:r>
              <a:rPr spc="-160" dirty="0"/>
              <a:t> </a:t>
            </a:r>
            <a:r>
              <a:rPr spc="-30" dirty="0"/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728976"/>
            <a:ext cx="7950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Times New Roman"/>
                <a:cs typeface="Times New Roman"/>
              </a:rPr>
              <a:t>Результаты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экзаменов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опубликуют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7-</a:t>
            </a:r>
            <a:r>
              <a:rPr sz="3200" spc="-25" dirty="0">
                <a:latin typeface="Times New Roman"/>
                <a:cs typeface="Times New Roman"/>
              </a:rPr>
              <a:t>11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216656"/>
            <a:ext cx="2438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0020" algn="l"/>
              </a:tabLst>
            </a:pPr>
            <a:r>
              <a:rPr sz="3200" spc="-20" dirty="0">
                <a:latin typeface="Times New Roman"/>
                <a:cs typeface="Times New Roman"/>
              </a:rPr>
              <a:t>дней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после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3704335"/>
            <a:ext cx="2896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060" algn="l"/>
              </a:tabLst>
            </a:pPr>
            <a:r>
              <a:rPr sz="3200" spc="-10" dirty="0">
                <a:latin typeface="Times New Roman"/>
                <a:cs typeface="Times New Roman"/>
              </a:rPr>
              <a:t>зависимости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от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678" y="3216656"/>
            <a:ext cx="49542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tabLst>
                <a:tab pos="2192020" algn="l"/>
                <a:tab pos="2607945" algn="l"/>
                <a:tab pos="3138170" algn="l"/>
                <a:tab pos="4747895" algn="l"/>
              </a:tabLst>
            </a:pPr>
            <a:r>
              <a:rPr sz="3200" spc="-10" dirty="0">
                <a:latin typeface="Times New Roman"/>
                <a:cs typeface="Times New Roman"/>
              </a:rPr>
              <a:t>проведения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10" dirty="0">
                <a:latin typeface="Times New Roman"/>
                <a:cs typeface="Times New Roman"/>
              </a:rPr>
              <a:t>экзамена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в </a:t>
            </a:r>
            <a:r>
              <a:rPr sz="3200" spc="-10" dirty="0">
                <a:latin typeface="Times New Roman"/>
                <a:cs typeface="Times New Roman"/>
              </a:rPr>
              <a:t>предмета.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Это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связано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7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с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4192270"/>
            <a:ext cx="79629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централизованной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проверкой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работ.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Ее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могут </a:t>
            </a:r>
            <a:r>
              <a:rPr sz="3200" dirty="0">
                <a:latin typeface="Times New Roman"/>
                <a:cs typeface="Times New Roman"/>
              </a:rPr>
              <a:t>проводить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течение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пяти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рабочих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дней.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054" y="570738"/>
            <a:ext cx="5428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Порядок</a:t>
            </a:r>
            <a:r>
              <a:rPr sz="3600" spc="-175" dirty="0"/>
              <a:t> </a:t>
            </a:r>
            <a:r>
              <a:rPr sz="3600" spc="-10" dirty="0"/>
              <a:t>проведения</a:t>
            </a:r>
            <a:r>
              <a:rPr sz="3600" spc="-175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370" y="1366520"/>
            <a:ext cx="8286750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403860" indent="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день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учащийся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прибывает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ранее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09.00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spc="-20" dirty="0">
                <a:latin typeface="Times New Roman"/>
                <a:cs typeface="Times New Roman"/>
              </a:rPr>
              <a:t>московскому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времени.</a:t>
            </a:r>
            <a:endParaRPr sz="1800">
              <a:latin typeface="Times New Roman"/>
              <a:cs typeface="Times New Roman"/>
            </a:endParaRPr>
          </a:p>
          <a:p>
            <a:pPr marL="443230" indent="-28638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Допуск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осуществляется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наличии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документа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удостоверяющего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личность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наличии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списках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распределения.</a:t>
            </a:r>
            <a:endParaRPr sz="1800">
              <a:latin typeface="Times New Roman"/>
              <a:cs typeface="Times New Roman"/>
            </a:endParaRPr>
          </a:p>
          <a:p>
            <a:pPr marL="443230" indent="-28638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опоздания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допускается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время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экзамена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продлевается.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обучающиеся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выходят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аудитории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перемещаются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сопровождении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одного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организаторов.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выходе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аудитории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обучающиеся </a:t>
            </a:r>
            <a:r>
              <a:rPr sz="1800" dirty="0">
                <a:latin typeface="Times New Roman"/>
                <a:cs typeface="Times New Roman"/>
              </a:rPr>
              <a:t>оставляют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экзаменационные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черновики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столе.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919" y="4221479"/>
            <a:ext cx="8517890" cy="1477010"/>
          </a:xfrm>
          <a:prstGeom prst="rect">
            <a:avLst/>
          </a:prstGeom>
          <a:solidFill>
            <a:srgbClr val="CFDC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Участники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11,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допустившие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нарушение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экзамена, </a:t>
            </a:r>
            <a:r>
              <a:rPr sz="1800" dirty="0">
                <a:latin typeface="Times New Roman"/>
                <a:cs typeface="Times New Roman"/>
              </a:rPr>
              <a:t>удаляются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ППЭ.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данному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факту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составляется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акт,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который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передаётся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рассмотрение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ГЭК.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нарушения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проведения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подтверждается,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ГЭК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принимает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решение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аннулировании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результатов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соответствующему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учебному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предмету.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463" y="765048"/>
            <a:ext cx="843534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30805" marR="1483995" indent="-1138555">
              <a:lnSpc>
                <a:spcPct val="100000"/>
              </a:lnSpc>
              <a:spcBef>
                <a:spcPts val="300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Осуществление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видеонаблюдения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помещениях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845564"/>
            <a:ext cx="8312150" cy="523240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При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входе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металлоискатель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709672"/>
            <a:ext cx="831215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7465" rIns="0" bIns="0" rtlCol="0">
            <a:spAutoFit/>
          </a:bodyPr>
          <a:lstStyle/>
          <a:p>
            <a:pPr marL="2804795" marR="664210" indent="-2134870">
              <a:lnSpc>
                <a:spcPct val="100000"/>
              </a:lnSpc>
              <a:spcBef>
                <a:spcPts val="29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применение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печати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КИМ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аудиториях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248" y="3788664"/>
            <a:ext cx="831215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60475" marR="225425" indent="-1030605">
              <a:lnSpc>
                <a:spcPct val="100000"/>
              </a:lnSpc>
              <a:spcBef>
                <a:spcPts val="30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сканирование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экзаменационных материалов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участников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ЕГЭ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48" y="5012435"/>
            <a:ext cx="8312150" cy="95567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9369" rIns="0" bIns="0" rtlCol="0">
            <a:spAutoFit/>
          </a:bodyPr>
          <a:lstStyle/>
          <a:p>
            <a:pPr marL="2743200" marR="1243330" indent="-1490980">
              <a:lnSpc>
                <a:spcPct val="100000"/>
              </a:lnSpc>
              <a:spcBef>
                <a:spcPts val="309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онлайн видеотрансляции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836675"/>
            <a:ext cx="4392168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836675"/>
            <a:ext cx="4392167" cy="54726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010" y="642620"/>
            <a:ext cx="461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Повторная</a:t>
            </a:r>
            <a:r>
              <a:rPr sz="3600" spc="-160" dirty="0"/>
              <a:t> </a:t>
            </a:r>
            <a:r>
              <a:rPr sz="3600" dirty="0"/>
              <a:t>сдача</a:t>
            </a:r>
            <a:r>
              <a:rPr sz="3600" spc="-160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291590"/>
            <a:ext cx="7981950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сроки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(резервные</a:t>
            </a:r>
            <a:r>
              <a:rPr sz="24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сроки</a:t>
            </a:r>
            <a:r>
              <a:rPr sz="24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основного</a:t>
            </a:r>
            <a:r>
              <a:rPr sz="24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периода):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400">
              <a:latin typeface="Times New Roman"/>
              <a:cs typeface="Times New Roman"/>
            </a:endParaRPr>
          </a:p>
          <a:p>
            <a:pPr marL="297815" marR="571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Неудовлетворительный</a:t>
            </a:r>
            <a:r>
              <a:rPr sz="2000" b="1" spc="1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результат</a:t>
            </a:r>
            <a:r>
              <a:rPr sz="2000" b="1" spc="110" dirty="0"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000" b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</a:t>
            </a:r>
            <a:r>
              <a:rPr sz="2000" b="1" u="sng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</a:t>
            </a:r>
            <a:r>
              <a:rPr sz="2000" b="1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000" b="1" spc="-10" dirty="0">
                <a:latin typeface="Times New Roman"/>
                <a:cs typeface="Times New Roman"/>
              </a:rPr>
              <a:t> 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(русский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язык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математика)</a:t>
            </a:r>
            <a:endParaRPr sz="200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явившиеся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уважительным 	</a:t>
            </a:r>
            <a:r>
              <a:rPr sz="2000" dirty="0">
                <a:latin typeface="Times New Roman"/>
                <a:cs typeface="Times New Roman"/>
              </a:rPr>
              <a:t>причинам(болезнь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иные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обстоятельства),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подтвержденным 	документально;</a:t>
            </a:r>
            <a:endParaRPr sz="200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завершившие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выполнение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экзаменационной 	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3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уважительным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причинам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(болезнь</a:t>
            </a:r>
            <a:r>
              <a:rPr sz="2000" spc="3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spc="-20" dirty="0">
                <a:latin typeface="Times New Roman"/>
                <a:cs typeface="Times New Roman"/>
              </a:rPr>
              <a:t>иные 	</a:t>
            </a:r>
            <a:r>
              <a:rPr sz="2000" spc="-10" dirty="0">
                <a:latin typeface="Times New Roman"/>
                <a:cs typeface="Times New Roman"/>
              </a:rPr>
              <a:t>обстоятельства),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подтвержденным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документально;</a:t>
            </a: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апелляции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которых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нарушении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порядка 	</a:t>
            </a:r>
            <a:r>
              <a:rPr sz="2000" dirty="0">
                <a:latin typeface="Times New Roman"/>
                <a:cs typeface="Times New Roman"/>
              </a:rPr>
              <a:t>проведения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конфликтной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комиссией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удовлетворены;</a:t>
            </a: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чьи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результаты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аннулированы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решению 	</a:t>
            </a:r>
            <a:r>
              <a:rPr sz="2000" dirty="0">
                <a:latin typeface="Times New Roman"/>
                <a:cs typeface="Times New Roman"/>
              </a:rPr>
              <a:t>председателя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ГЭК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случае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выявления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фактов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нарушений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Порядка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 	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стороны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участника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923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Порядок</a:t>
            </a:r>
            <a:r>
              <a:rPr sz="3600" spc="-75" dirty="0"/>
              <a:t> </a:t>
            </a:r>
            <a:r>
              <a:rPr sz="3600" spc="-10" dirty="0"/>
              <a:t>проведения</a:t>
            </a:r>
            <a:r>
              <a:rPr sz="3600" spc="-75" dirty="0"/>
              <a:t> </a:t>
            </a:r>
            <a:r>
              <a:rPr sz="3600" dirty="0"/>
              <a:t>ГИА</a:t>
            </a:r>
            <a:r>
              <a:rPr sz="3600" spc="-80" dirty="0"/>
              <a:t> </a:t>
            </a:r>
            <a:r>
              <a:rPr sz="3600" dirty="0"/>
              <a:t>в</a:t>
            </a:r>
            <a:r>
              <a:rPr sz="3600" spc="-85" dirty="0"/>
              <a:t> </a:t>
            </a:r>
            <a:r>
              <a:rPr sz="3600" dirty="0"/>
              <a:t>2025</a:t>
            </a:r>
            <a:r>
              <a:rPr sz="3600" spc="-75" dirty="0"/>
              <a:t> </a:t>
            </a:r>
            <a:r>
              <a:rPr sz="3600" spc="-20" dirty="0"/>
              <a:t>году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896348"/>
            <a:ext cx="8074025" cy="36791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Формы</a:t>
            </a:r>
            <a:endParaRPr sz="3600">
              <a:latin typeface="Times New Roman"/>
              <a:cs typeface="Times New Roman"/>
            </a:endParaRPr>
          </a:p>
          <a:p>
            <a:pPr marL="12700" marR="6350" indent="387985" algn="just">
              <a:lnSpc>
                <a:spcPct val="100400"/>
              </a:lnSpc>
              <a:spcBef>
                <a:spcPts val="280"/>
              </a:spcBef>
              <a:buSzPct val="88888"/>
              <a:buChar char="•"/>
              <a:tabLst>
                <a:tab pos="400685" algn="l"/>
              </a:tabLst>
            </a:pPr>
            <a:r>
              <a:rPr sz="3600" b="1" dirty="0">
                <a:latin typeface="Times New Roman"/>
                <a:cs typeface="Times New Roman"/>
              </a:rPr>
              <a:t>ЕГЭ 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единый</a:t>
            </a:r>
            <a:r>
              <a:rPr sz="3200" spc="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государственный</a:t>
            </a:r>
            <a:r>
              <a:rPr sz="3200" spc="1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экзамен </a:t>
            </a:r>
            <a:r>
              <a:rPr sz="3200" dirty="0">
                <a:latin typeface="Times New Roman"/>
                <a:cs typeface="Times New Roman"/>
              </a:rPr>
              <a:t>(КИМ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задания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стандартизированной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формы)</a:t>
            </a:r>
            <a:endParaRPr sz="3200">
              <a:latin typeface="Times New Roman"/>
              <a:cs typeface="Times New Roman"/>
            </a:endParaRPr>
          </a:p>
          <a:p>
            <a:pPr marL="12700" marR="5080" indent="283210" algn="just">
              <a:lnSpc>
                <a:spcPct val="100200"/>
              </a:lnSpc>
              <a:spcBef>
                <a:spcPts val="280"/>
              </a:spcBef>
              <a:buChar char="•"/>
              <a:tabLst>
                <a:tab pos="295910" algn="l"/>
              </a:tabLst>
            </a:pPr>
            <a:r>
              <a:rPr sz="3600" b="1" dirty="0">
                <a:latin typeface="Times New Roman"/>
                <a:cs typeface="Times New Roman"/>
              </a:rPr>
              <a:t>ГВЭ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государственный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выпускной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экзамен </a:t>
            </a:r>
            <a:r>
              <a:rPr sz="3200" dirty="0">
                <a:latin typeface="Times New Roman"/>
                <a:cs typeface="Times New Roman"/>
              </a:rPr>
              <a:t>(письменная</a:t>
            </a:r>
            <a:r>
              <a:rPr sz="3200" spc="7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устная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форма:</a:t>
            </a:r>
            <a:r>
              <a:rPr sz="3200" spc="7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тексты,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темы, </a:t>
            </a:r>
            <a:r>
              <a:rPr sz="3200" dirty="0">
                <a:latin typeface="Times New Roman"/>
                <a:cs typeface="Times New Roman"/>
              </a:rPr>
              <a:t>задания,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билеты)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предусмотрена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учащихся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ОВЗ,</a:t>
            </a:r>
            <a:r>
              <a:rPr sz="2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инвалидов,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детей-инвалидов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844" rIns="0" bIns="0" rtlCol="0">
            <a:spAutoFit/>
          </a:bodyPr>
          <a:lstStyle/>
          <a:p>
            <a:pPr marL="181737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Повторная</a:t>
            </a:r>
            <a:r>
              <a:rPr spc="-220" dirty="0"/>
              <a:t> </a:t>
            </a:r>
            <a:r>
              <a:rPr dirty="0"/>
              <a:t>сдача</a:t>
            </a:r>
            <a:r>
              <a:rPr spc="-225" dirty="0"/>
              <a:t> </a:t>
            </a:r>
            <a:r>
              <a:rPr spc="-2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2155697"/>
            <a:ext cx="7859395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текущего</a:t>
            </a:r>
            <a:r>
              <a:rPr sz="24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298450" algn="l"/>
                <a:tab pos="3085465" algn="l"/>
                <a:tab pos="4350385" algn="l"/>
                <a:tab pos="4853305" algn="l"/>
                <a:tab pos="5891530" algn="l"/>
                <a:tab pos="636841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Неудовлетворительный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результат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одному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обязательных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предметов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повторно;</a:t>
            </a:r>
            <a:endParaRPr sz="2000">
              <a:latin typeface="Times New Roman"/>
              <a:cs typeface="Times New Roman"/>
            </a:endParaRPr>
          </a:p>
          <a:p>
            <a:pPr marL="299085" marR="889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Неудовлетворительный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двум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обязательным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предметам </a:t>
            </a:r>
            <a:r>
              <a:rPr sz="2000" dirty="0">
                <a:latin typeface="Times New Roman"/>
                <a:cs typeface="Times New Roman"/>
              </a:rPr>
              <a:t>(и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русскому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языку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математике)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Участники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ГИА,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получившие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неудовлетворительный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результат 	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математике,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вправе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изменить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выбранный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ими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ранее 	</a:t>
            </a:r>
            <a:r>
              <a:rPr sz="2000" b="1" dirty="0">
                <a:latin typeface="Times New Roman"/>
                <a:cs typeface="Times New Roman"/>
              </a:rPr>
              <a:t>уровень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математике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повторного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участия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3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в 	</a:t>
            </a:r>
            <a:r>
              <a:rPr sz="2000" b="1" dirty="0">
                <a:latin typeface="Times New Roman"/>
                <a:cs typeface="Times New Roman"/>
              </a:rPr>
              <a:t>резервные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сроки.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548638"/>
            <a:ext cx="5832347" cy="61920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967816"/>
            <a:ext cx="7962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97.1.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Участники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ГИА</a:t>
            </a:r>
            <a:r>
              <a:rPr sz="2400" spc="2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вправе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в</a:t>
            </a:r>
            <a:r>
              <a:rPr sz="2400" spc="2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Georgia"/>
                <a:cs typeface="Georgia"/>
              </a:rPr>
              <a:t>дополнительные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297685"/>
            <a:ext cx="7963534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b="1" dirty="0">
                <a:latin typeface="Georgia"/>
                <a:cs typeface="Georgia"/>
              </a:rPr>
              <a:t>дни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своему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желанию</a:t>
            </a:r>
            <a:r>
              <a:rPr sz="2400" b="1" spc="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один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раз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пересдать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ЕГЭ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60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одному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учебному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предмету</a:t>
            </a:r>
            <a:r>
              <a:rPr sz="2400" b="1" spc="260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spc="-10" dirty="0">
                <a:latin typeface="Georgia"/>
                <a:cs typeface="Georgia"/>
              </a:rPr>
              <a:t>своему </a:t>
            </a:r>
            <a:r>
              <a:rPr sz="2400" b="1" dirty="0">
                <a:latin typeface="Georgia"/>
                <a:cs typeface="Georgia"/>
              </a:rPr>
              <a:t>выбору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из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числа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учебных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предметов,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сданных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в </a:t>
            </a:r>
            <a:r>
              <a:rPr sz="2400" b="1" dirty="0">
                <a:latin typeface="Georgia"/>
                <a:cs typeface="Georgia"/>
              </a:rPr>
              <a:t>текущем</a:t>
            </a:r>
            <a:r>
              <a:rPr sz="2400" b="1" spc="1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году</a:t>
            </a:r>
            <a:r>
              <a:rPr sz="2400" b="1" spc="1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(году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сдачи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экзамена),</a:t>
            </a:r>
            <a:r>
              <a:rPr sz="2400" b="1" spc="1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а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также</a:t>
            </a:r>
            <a:r>
              <a:rPr sz="2400" b="1" spc="12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из </a:t>
            </a:r>
            <a:r>
              <a:rPr sz="2400" b="1" dirty="0">
                <a:latin typeface="Georgia"/>
                <a:cs typeface="Georgia"/>
              </a:rPr>
              <a:t>числа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учебных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предметов,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сданных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в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X</a:t>
            </a:r>
            <a:r>
              <a:rPr sz="2400" b="1" spc="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классе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в </a:t>
            </a:r>
            <a:r>
              <a:rPr sz="2400" b="1" dirty="0">
                <a:latin typeface="Georgia"/>
                <a:cs typeface="Georgia"/>
              </a:rPr>
              <a:t>случае,</a:t>
            </a:r>
            <a:r>
              <a:rPr sz="2400" b="1" spc="18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установленном</a:t>
            </a:r>
            <a:r>
              <a:rPr sz="2400" b="1" spc="18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абзацем</a:t>
            </a:r>
            <a:r>
              <a:rPr sz="2400" b="1" spc="19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первым</a:t>
            </a:r>
            <a:r>
              <a:rPr sz="2400" b="1" spc="19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пункта </a:t>
            </a:r>
            <a:r>
              <a:rPr sz="2400" b="1" dirty="0">
                <a:latin typeface="Georgia"/>
                <a:cs typeface="Georgia"/>
              </a:rPr>
              <a:t>8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Порядка.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022852"/>
            <a:ext cx="7962900" cy="7080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285"/>
              </a:spcBef>
            </a:pPr>
            <a:r>
              <a:rPr sz="1600" dirty="0">
                <a:latin typeface="Georgia"/>
                <a:cs typeface="Georgia"/>
              </a:rPr>
              <a:t>Приказ</a:t>
            </a:r>
            <a:r>
              <a:rPr sz="1600" spc="2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Минпросвещения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России,</a:t>
            </a:r>
            <a:r>
              <a:rPr sz="1600" spc="2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Рособрнадзора</a:t>
            </a:r>
            <a:r>
              <a:rPr sz="1600" spc="2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от</a:t>
            </a:r>
            <a:r>
              <a:rPr sz="1600" spc="2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04.04.2023</a:t>
            </a:r>
            <a:r>
              <a:rPr sz="1600" spc="2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№</a:t>
            </a:r>
            <a:r>
              <a:rPr sz="1600" spc="2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233/552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«Об </a:t>
            </a:r>
            <a:r>
              <a:rPr sz="1600" dirty="0">
                <a:latin typeface="Georgia"/>
                <a:cs typeface="Georgia"/>
              </a:rPr>
              <a:t>утверждении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Порядка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проведения</a:t>
            </a:r>
            <a:r>
              <a:rPr sz="1600" spc="220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государственной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итоговой</a:t>
            </a:r>
            <a:r>
              <a:rPr sz="1600" spc="210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аттестации</a:t>
            </a:r>
            <a:r>
              <a:rPr sz="1600" spc="220" dirty="0">
                <a:latin typeface="Georgia"/>
                <a:cs typeface="Georgia"/>
              </a:rPr>
              <a:t>  </a:t>
            </a:r>
            <a:r>
              <a:rPr sz="1600" spc="-25" dirty="0">
                <a:latin typeface="Georgia"/>
                <a:cs typeface="Georgia"/>
              </a:rPr>
              <a:t>по </a:t>
            </a:r>
            <a:r>
              <a:rPr sz="1600" spc="-10" dirty="0">
                <a:latin typeface="Georgia"/>
                <a:cs typeface="Georgia"/>
              </a:rPr>
              <a:t>образовательным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программам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среднего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общего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образования»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201" y="5316423"/>
            <a:ext cx="5908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3,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4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июля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2025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spc="-50" dirty="0">
                <a:solidFill>
                  <a:srgbClr val="2E5796"/>
                </a:solidFill>
                <a:latin typeface="Times New Roman"/>
                <a:cs typeface="Times New Roman"/>
              </a:rPr>
              <a:t>года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19657"/>
            <a:ext cx="7963534" cy="553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965"/>
              </a:lnSpc>
              <a:spcBef>
                <a:spcPts val="105"/>
              </a:spcBef>
            </a:pPr>
            <a:r>
              <a:rPr sz="2600" b="1" dirty="0">
                <a:latin typeface="Georgia"/>
                <a:cs typeface="Georgia"/>
              </a:rPr>
              <a:t>97.3.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случаях,</a:t>
            </a:r>
            <a:r>
              <a:rPr sz="2600" b="1" spc="38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установленных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пунктом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90000"/>
              </a:lnSpc>
              <a:spcBef>
                <a:spcPts val="155"/>
              </a:spcBef>
            </a:pPr>
            <a:r>
              <a:rPr sz="2600" b="1" dirty="0">
                <a:latin typeface="Georgia"/>
                <a:cs typeface="Georgia"/>
              </a:rPr>
              <a:t>97.1</a:t>
            </a:r>
            <a:r>
              <a:rPr sz="2600" b="1" spc="15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Порядка,</a:t>
            </a:r>
            <a:r>
              <a:rPr sz="2600" b="1" spc="15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предыдущий</a:t>
            </a:r>
            <a:r>
              <a:rPr sz="2600" b="1" spc="15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результат</a:t>
            </a:r>
            <a:r>
              <a:rPr sz="2600" b="1" spc="160" dirty="0">
                <a:latin typeface="Georgia"/>
                <a:cs typeface="Georgia"/>
              </a:rPr>
              <a:t>  </a:t>
            </a:r>
            <a:r>
              <a:rPr sz="2600" b="1" spc="-25" dirty="0">
                <a:latin typeface="Georgia"/>
                <a:cs typeface="Georgia"/>
              </a:rPr>
              <a:t>ЕГЭ </a:t>
            </a:r>
            <a:r>
              <a:rPr sz="2600" b="1" dirty="0">
                <a:latin typeface="Georgia"/>
                <a:cs typeface="Georgia"/>
              </a:rPr>
              <a:t>по</a:t>
            </a:r>
            <a:r>
              <a:rPr sz="2600" b="1" spc="285" dirty="0">
                <a:latin typeface="Georgia"/>
                <a:cs typeface="Georgia"/>
              </a:rPr>
              <a:t>   </a:t>
            </a:r>
            <a:r>
              <a:rPr sz="2600" b="1" dirty="0">
                <a:latin typeface="Georgia"/>
                <a:cs typeface="Georgia"/>
              </a:rPr>
              <a:t>пересдаваемому</a:t>
            </a:r>
            <a:r>
              <a:rPr sz="2600" b="1" spc="305" dirty="0">
                <a:latin typeface="Georgia"/>
                <a:cs typeface="Georgia"/>
              </a:rPr>
              <a:t>   </a:t>
            </a:r>
            <a:r>
              <a:rPr sz="2600" b="1" dirty="0">
                <a:latin typeface="Georgia"/>
                <a:cs typeface="Georgia"/>
              </a:rPr>
              <a:t>учебному</a:t>
            </a:r>
            <a:r>
              <a:rPr sz="2600" b="1" spc="300" dirty="0">
                <a:latin typeface="Georgia"/>
                <a:cs typeface="Georgia"/>
              </a:rPr>
              <a:t>   </a:t>
            </a:r>
            <a:r>
              <a:rPr sz="2600" b="1" spc="-10" dirty="0">
                <a:latin typeface="Georgia"/>
                <a:cs typeface="Georgia"/>
              </a:rPr>
              <a:t>предмету, </a:t>
            </a:r>
            <a:r>
              <a:rPr sz="2600" b="1" dirty="0">
                <a:latin typeface="Georgia"/>
                <a:cs typeface="Georgia"/>
              </a:rPr>
              <a:t>полученный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участником</a:t>
            </a:r>
            <a:r>
              <a:rPr sz="2600" b="1" spc="32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ГИА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текущем </a:t>
            </a:r>
            <a:r>
              <a:rPr sz="2600" b="1" dirty="0">
                <a:latin typeface="Georgia"/>
                <a:cs typeface="Georgia"/>
              </a:rPr>
              <a:t>году</a:t>
            </a:r>
            <a:r>
              <a:rPr sz="2600" b="1" spc="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(году</a:t>
            </a:r>
            <a:r>
              <a:rPr sz="2600" b="1" spc="4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сдачи</a:t>
            </a:r>
            <a:r>
              <a:rPr sz="2600" b="1" spc="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экзамена)</a:t>
            </a:r>
            <a:r>
              <a:rPr sz="2600" b="1" spc="3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(полученный</a:t>
            </a:r>
            <a:r>
              <a:rPr sz="2600" b="1" spc="2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0" dirty="0">
                <a:latin typeface="Georgia"/>
                <a:cs typeface="Georgia"/>
              </a:rPr>
              <a:t> </a:t>
            </a:r>
            <a:r>
              <a:rPr sz="2600" b="1" spc="-50" dirty="0">
                <a:latin typeface="Georgia"/>
                <a:cs typeface="Georgia"/>
              </a:rPr>
              <a:t>X </a:t>
            </a:r>
            <a:r>
              <a:rPr sz="2600" b="1" dirty="0">
                <a:latin typeface="Georgia"/>
                <a:cs typeface="Georgia"/>
              </a:rPr>
              <a:t>классе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случае,</a:t>
            </a:r>
            <a:r>
              <a:rPr sz="2600" b="1" spc="37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установленном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абзацем </a:t>
            </a:r>
            <a:r>
              <a:rPr sz="2600" b="1" dirty="0">
                <a:latin typeface="Georgia"/>
                <a:cs typeface="Georgia"/>
              </a:rPr>
              <a:t>первым</a:t>
            </a:r>
            <a:r>
              <a:rPr sz="2600" b="1" spc="10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пункта</a:t>
            </a:r>
            <a:r>
              <a:rPr sz="2600" b="1" spc="10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8</a:t>
            </a:r>
            <a:r>
              <a:rPr sz="2600" b="1" spc="11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Порядка),</a:t>
            </a:r>
            <a:r>
              <a:rPr sz="2600" b="1" spc="105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аннулируется </a:t>
            </a:r>
            <a:r>
              <a:rPr sz="2600" b="1" dirty="0">
                <a:latin typeface="Georgia"/>
                <a:cs typeface="Georgia"/>
              </a:rPr>
              <a:t>решением</a:t>
            </a:r>
            <a:r>
              <a:rPr sz="2600" b="1" spc="-10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председателя</a:t>
            </a:r>
            <a:r>
              <a:rPr sz="2600" b="1" spc="-95" dirty="0">
                <a:latin typeface="Georgia"/>
                <a:cs typeface="Georgia"/>
              </a:rPr>
              <a:t> </a:t>
            </a:r>
            <a:r>
              <a:rPr sz="2600" b="1" spc="-20" dirty="0">
                <a:latin typeface="Georgia"/>
                <a:cs typeface="Georgia"/>
              </a:rPr>
              <a:t>ГЭК.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600">
              <a:latin typeface="Georgia"/>
              <a:cs typeface="Georgia"/>
            </a:endParaRPr>
          </a:p>
          <a:p>
            <a:pPr marL="12700" marR="8255" algn="just">
              <a:lnSpc>
                <a:spcPts val="2810"/>
              </a:lnSpc>
            </a:pPr>
            <a:r>
              <a:rPr sz="2600" dirty="0">
                <a:latin typeface="Georgia"/>
                <a:cs typeface="Georgia"/>
              </a:rPr>
              <a:t>Приказ</a:t>
            </a:r>
            <a:r>
              <a:rPr sz="2600" spc="6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Минпросвещения</a:t>
            </a:r>
            <a:r>
              <a:rPr sz="2600" spc="6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России,</a:t>
            </a:r>
            <a:r>
              <a:rPr sz="2600" spc="61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Рособрнадзора </a:t>
            </a:r>
            <a:r>
              <a:rPr sz="2600" dirty="0">
                <a:latin typeface="Georgia"/>
                <a:cs typeface="Georgia"/>
              </a:rPr>
              <a:t>от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04.04.2023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№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233/552</a:t>
            </a:r>
            <a:endParaRPr sz="2600">
              <a:latin typeface="Georgia"/>
              <a:cs typeface="Georgia"/>
            </a:endParaRPr>
          </a:p>
          <a:p>
            <a:pPr marL="12700" marR="5715" algn="just">
              <a:lnSpc>
                <a:spcPct val="90000"/>
              </a:lnSpc>
              <a:spcBef>
                <a:spcPts val="259"/>
              </a:spcBef>
            </a:pPr>
            <a:r>
              <a:rPr sz="2600" dirty="0">
                <a:latin typeface="Georgia"/>
                <a:cs typeface="Georgia"/>
              </a:rPr>
              <a:t>Об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dirty="0">
                <a:latin typeface="Georgia"/>
                <a:cs typeface="Georgia"/>
              </a:rPr>
              <a:t>утверждении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dirty="0">
                <a:latin typeface="Georgia"/>
                <a:cs typeface="Georgia"/>
              </a:rPr>
              <a:t>Порядка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spc="-10" dirty="0">
                <a:latin typeface="Georgia"/>
                <a:cs typeface="Georgia"/>
              </a:rPr>
              <a:t>проведения </a:t>
            </a:r>
            <a:r>
              <a:rPr sz="2600" dirty="0">
                <a:latin typeface="Georgia"/>
                <a:cs typeface="Georgia"/>
              </a:rPr>
              <a:t>государственной</a:t>
            </a:r>
            <a:r>
              <a:rPr sz="2600" spc="565" dirty="0">
                <a:latin typeface="Georgia"/>
                <a:cs typeface="Georgia"/>
              </a:rPr>
              <a:t>    </a:t>
            </a:r>
            <a:r>
              <a:rPr sz="2600" dirty="0">
                <a:latin typeface="Georgia"/>
                <a:cs typeface="Georgia"/>
              </a:rPr>
              <a:t>итоговой</a:t>
            </a:r>
            <a:r>
              <a:rPr sz="2600" spc="565" dirty="0">
                <a:latin typeface="Georgia"/>
                <a:cs typeface="Georgia"/>
              </a:rPr>
              <a:t>    </a:t>
            </a:r>
            <a:r>
              <a:rPr sz="2600" dirty="0">
                <a:latin typeface="Georgia"/>
                <a:cs typeface="Georgia"/>
              </a:rPr>
              <a:t>аттестации</a:t>
            </a:r>
            <a:r>
              <a:rPr sz="2600" spc="560" dirty="0">
                <a:latin typeface="Georgia"/>
                <a:cs typeface="Georgia"/>
              </a:rPr>
              <a:t>    </a:t>
            </a:r>
            <a:r>
              <a:rPr sz="2600" spc="-25" dirty="0">
                <a:latin typeface="Georgia"/>
                <a:cs typeface="Georgia"/>
              </a:rPr>
              <a:t>по </a:t>
            </a:r>
            <a:r>
              <a:rPr sz="2600" dirty="0">
                <a:latin typeface="Georgia"/>
                <a:cs typeface="Georgia"/>
              </a:rPr>
              <a:t>образовательным</a:t>
            </a:r>
            <a:r>
              <a:rPr sz="2600" spc="335" dirty="0">
                <a:latin typeface="Georgia"/>
                <a:cs typeface="Georgia"/>
              </a:rPr>
              <a:t>  </a:t>
            </a:r>
            <a:r>
              <a:rPr sz="2600" dirty="0">
                <a:latin typeface="Georgia"/>
                <a:cs typeface="Georgia"/>
              </a:rPr>
              <a:t>программам</a:t>
            </a:r>
            <a:r>
              <a:rPr sz="2600" spc="335" dirty="0">
                <a:latin typeface="Georgia"/>
                <a:cs typeface="Georgia"/>
              </a:rPr>
              <a:t>  </a:t>
            </a:r>
            <a:r>
              <a:rPr sz="2600" dirty="0">
                <a:latin typeface="Georgia"/>
                <a:cs typeface="Georgia"/>
              </a:rPr>
              <a:t>среднего</a:t>
            </a:r>
            <a:r>
              <a:rPr sz="2600" spc="340" dirty="0">
                <a:latin typeface="Georgia"/>
                <a:cs typeface="Georgia"/>
              </a:rPr>
              <a:t>  </a:t>
            </a:r>
            <a:r>
              <a:rPr sz="2600" spc="-10" dirty="0">
                <a:latin typeface="Georgia"/>
                <a:cs typeface="Georgia"/>
              </a:rPr>
              <a:t>общего образования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693419"/>
            <a:ext cx="4799075" cy="59756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836675"/>
            <a:ext cx="4896612" cy="57378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897" y="754761"/>
            <a:ext cx="7429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Срок</a:t>
            </a:r>
            <a:r>
              <a:rPr spc="-155" dirty="0"/>
              <a:t> </a:t>
            </a:r>
            <a:r>
              <a:rPr dirty="0"/>
              <a:t>действия</a:t>
            </a:r>
            <a:r>
              <a:rPr spc="-150" dirty="0"/>
              <a:t> </a:t>
            </a:r>
            <a:r>
              <a:rPr spc="-50" dirty="0"/>
              <a:t>результатов</a:t>
            </a:r>
            <a:r>
              <a:rPr spc="-150" dirty="0"/>
              <a:t> </a:t>
            </a:r>
            <a:r>
              <a:rPr spc="-25" dirty="0"/>
              <a:t>ЕГЭ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1084" y="1424939"/>
            <a:ext cx="8428990" cy="2140585"/>
            <a:chOff x="291084" y="1424939"/>
            <a:chExt cx="8428990" cy="2140585"/>
          </a:xfrm>
        </p:grpSpPr>
        <p:sp>
          <p:nvSpPr>
            <p:cNvPr id="4" name="object 4"/>
            <p:cNvSpPr/>
            <p:nvPr/>
          </p:nvSpPr>
          <p:spPr>
            <a:xfrm>
              <a:off x="397002" y="1485137"/>
              <a:ext cx="8209915" cy="1940560"/>
            </a:xfrm>
            <a:custGeom>
              <a:avLst/>
              <a:gdLst/>
              <a:ahLst/>
              <a:cxnLst/>
              <a:rect l="l" t="t" r="r" b="b"/>
              <a:pathLst>
                <a:path w="8209915" h="1940560">
                  <a:moveTo>
                    <a:pt x="8209788" y="0"/>
                  </a:moveTo>
                  <a:lnTo>
                    <a:pt x="0" y="0"/>
                  </a:lnTo>
                  <a:lnTo>
                    <a:pt x="0" y="1940052"/>
                  </a:lnTo>
                  <a:lnTo>
                    <a:pt x="8209788" y="1940052"/>
                  </a:lnTo>
                  <a:lnTo>
                    <a:pt x="8209788" y="0"/>
                  </a:lnTo>
                  <a:close/>
                </a:path>
              </a:pathLst>
            </a:custGeom>
            <a:solidFill>
              <a:srgbClr val="9FB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4" y="1424939"/>
              <a:ext cx="1607058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592" y="1424939"/>
              <a:ext cx="1123950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2991" y="1424939"/>
              <a:ext cx="555498" cy="6774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8939" y="1424939"/>
              <a:ext cx="1238250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7639" y="1424939"/>
              <a:ext cx="707898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5987" y="1424939"/>
              <a:ext cx="2234945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1384" y="1424939"/>
              <a:ext cx="1242821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5" y="1424939"/>
              <a:ext cx="68503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0143" y="1424939"/>
              <a:ext cx="709422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084" y="1790699"/>
              <a:ext cx="1421130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9992" y="1790699"/>
              <a:ext cx="1011173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8944" y="1790699"/>
              <a:ext cx="493001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8860" y="1790699"/>
              <a:ext cx="479285" cy="6774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5935" y="1790699"/>
              <a:ext cx="69418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7895" y="1790699"/>
              <a:ext cx="861821" cy="677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36619" y="1790699"/>
              <a:ext cx="5052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38728" y="1790699"/>
              <a:ext cx="796289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2795" y="1790699"/>
              <a:ext cx="9029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35068" y="1790699"/>
              <a:ext cx="2035301" cy="6774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8148" y="1790699"/>
              <a:ext cx="547865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13803" y="1790699"/>
              <a:ext cx="1905761" cy="6774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084" y="2156459"/>
              <a:ext cx="1968245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41576" y="2156459"/>
              <a:ext cx="1828038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1860" y="2156459"/>
              <a:ext cx="1437893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1999" y="2156459"/>
              <a:ext cx="2683002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37248" y="2156459"/>
              <a:ext cx="1561338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0831" y="2156459"/>
              <a:ext cx="538721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1084" y="2522219"/>
              <a:ext cx="1012697" cy="6774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3084" y="2522219"/>
              <a:ext cx="954786" cy="6774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8695" y="2522219"/>
              <a:ext cx="881633" cy="6774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9632" y="2522219"/>
              <a:ext cx="1347978" cy="6774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86911" y="2522219"/>
              <a:ext cx="701801" cy="6774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38016" y="2522219"/>
              <a:ext cx="1602486" cy="6774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89804" y="2522219"/>
              <a:ext cx="2361438" cy="6774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00543" y="2522219"/>
              <a:ext cx="1319022" cy="6774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1084" y="2887979"/>
              <a:ext cx="1030986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95171" y="2887979"/>
              <a:ext cx="1910333" cy="6774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75560" y="2887979"/>
              <a:ext cx="659130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07791" y="2887979"/>
              <a:ext cx="1159002" cy="6774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41419" y="2887979"/>
              <a:ext cx="1777746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89219" y="2887979"/>
              <a:ext cx="1137665" cy="6774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01512" y="2887979"/>
              <a:ext cx="1916430" cy="6774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4843" y="2887979"/>
              <a:ext cx="479285" cy="67741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97002" y="1485138"/>
            <a:ext cx="8209915" cy="1940560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Согласно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части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статьи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70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Федерального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закона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29 </a:t>
            </a:r>
            <a:r>
              <a:rPr sz="2400" dirty="0">
                <a:latin typeface="Times New Roman"/>
                <a:cs typeface="Times New Roman"/>
              </a:rPr>
              <a:t>декабря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г.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273-</a:t>
            </a:r>
            <a:r>
              <a:rPr sz="2400" dirty="0">
                <a:latin typeface="Times New Roman"/>
                <a:cs typeface="Times New Roman"/>
              </a:rPr>
              <a:t>ФЗ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"Об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образовании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Российской </a:t>
            </a:r>
            <a:r>
              <a:rPr sz="2400" dirty="0">
                <a:latin typeface="Times New Roman"/>
                <a:cs typeface="Times New Roman"/>
              </a:rPr>
              <a:t>Федерации"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результаты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единого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государственного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экзамена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с </a:t>
            </a:r>
            <a:r>
              <a:rPr sz="2400" dirty="0">
                <a:latin typeface="Times New Roman"/>
                <a:cs typeface="Times New Roman"/>
              </a:rPr>
              <a:t>2014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года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приеме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обучение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действительны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четыре </a:t>
            </a:r>
            <a:r>
              <a:rPr sz="2400" dirty="0">
                <a:latin typeface="Times New Roman"/>
                <a:cs typeface="Times New Roman"/>
              </a:rPr>
              <a:t>года,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следующих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годом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получения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результатов.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6240" y="3683508"/>
            <a:ext cx="8209915" cy="1077595"/>
          </a:xfrm>
          <a:prstGeom prst="rect">
            <a:avLst/>
          </a:prstGeom>
          <a:solidFill>
            <a:srgbClr val="FF99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104139">
              <a:lnSpc>
                <a:spcPct val="99500"/>
              </a:lnSpc>
              <a:spcBef>
                <a:spcPts val="280"/>
              </a:spcBef>
            </a:pPr>
            <a:r>
              <a:rPr sz="2800" dirty="0">
                <a:latin typeface="Times New Roman"/>
                <a:cs typeface="Times New Roman"/>
              </a:rPr>
              <a:t>Срок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действия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(изложения)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как </a:t>
            </a:r>
            <a:r>
              <a:rPr sz="2800" dirty="0">
                <a:latin typeface="Times New Roman"/>
                <a:cs typeface="Times New Roman"/>
              </a:rPr>
              <a:t>допуск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ГИА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бессрочно.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836420" y="4940808"/>
            <a:ext cx="5183124" cy="15666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197" y="793750"/>
            <a:ext cx="786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4425" marR="5080" indent="-110236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Минимальное</a:t>
            </a:r>
            <a:r>
              <a:rPr sz="3600" spc="-140" dirty="0"/>
              <a:t> </a:t>
            </a:r>
            <a:r>
              <a:rPr sz="3600" spc="-10" dirty="0"/>
              <a:t>количество</a:t>
            </a:r>
            <a:r>
              <a:rPr sz="3600" spc="-130" dirty="0"/>
              <a:t> </a:t>
            </a:r>
            <a:r>
              <a:rPr sz="3600" dirty="0"/>
              <a:t>баллов</a:t>
            </a:r>
            <a:r>
              <a:rPr sz="3600" spc="-130" dirty="0"/>
              <a:t> </a:t>
            </a:r>
            <a:r>
              <a:rPr sz="3600" spc="-25" dirty="0"/>
              <a:t>для </a:t>
            </a:r>
            <a:r>
              <a:rPr sz="3600" dirty="0"/>
              <a:t>получения</a:t>
            </a:r>
            <a:r>
              <a:rPr sz="3600" spc="-90" dirty="0"/>
              <a:t> </a:t>
            </a:r>
            <a:r>
              <a:rPr sz="3600" dirty="0"/>
              <a:t>аттестата</a:t>
            </a:r>
            <a:r>
              <a:rPr sz="3600" spc="-85" dirty="0"/>
              <a:t> </a:t>
            </a:r>
            <a:r>
              <a:rPr sz="3600" spc="-10" dirty="0"/>
              <a:t>(2025)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668" y="2010282"/>
            <a:ext cx="7793990" cy="2700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82015" indent="-259079">
              <a:lnSpc>
                <a:spcPct val="100000"/>
              </a:lnSpc>
              <a:spcBef>
                <a:spcPts val="95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68605" algn="l"/>
                <a:tab pos="295275" algn="l"/>
              </a:tabLst>
            </a:pPr>
            <a:r>
              <a:rPr sz="2800" b="1" dirty="0">
                <a:latin typeface="Times New Roman"/>
                <a:cs typeface="Times New Roman"/>
              </a:rPr>
              <a:t>	Русский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язык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24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балла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100-балльной шкале)</a:t>
            </a:r>
            <a:endParaRPr sz="2800">
              <a:latin typeface="Times New Roman"/>
              <a:cs typeface="Times New Roman"/>
            </a:endParaRPr>
          </a:p>
          <a:p>
            <a:pPr marL="295910" indent="-285750">
              <a:lnSpc>
                <a:spcPct val="100000"/>
              </a:lnSpc>
              <a:spcBef>
                <a:spcPts val="300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Математика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(базовая)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оценка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«3»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9079">
              <a:lnSpc>
                <a:spcPct val="100000"/>
              </a:lnSpc>
              <a:spcBef>
                <a:spcPts val="300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68605" algn="l"/>
                <a:tab pos="29527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	Математика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(профильная)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27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баллов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100- </a:t>
            </a:r>
            <a:r>
              <a:rPr sz="2800" dirty="0">
                <a:latin typeface="Times New Roman"/>
                <a:cs typeface="Times New Roman"/>
              </a:rPr>
              <a:t>бальной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шкале)</a:t>
            </a:r>
            <a:endParaRPr sz="2800">
              <a:latin typeface="Times New Roman"/>
              <a:cs typeface="Times New Roman"/>
            </a:endParaRPr>
          </a:p>
          <a:p>
            <a:pPr marL="2200910">
              <a:lnSpc>
                <a:spcPct val="100000"/>
              </a:lnSpc>
              <a:spcBef>
                <a:spcPts val="300"/>
              </a:spcBef>
            </a:pPr>
            <a:r>
              <a:rPr sz="2800" b="1" spc="-25" dirty="0">
                <a:latin typeface="Times New Roman"/>
                <a:cs typeface="Times New Roman"/>
              </a:rPr>
              <a:t>Математика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(базовая)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4838446"/>
          <a:ext cx="792289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450"/>
                <a:gridCol w="2049779"/>
                <a:gridCol w="1800860"/>
                <a:gridCol w="1152525"/>
                <a:gridCol w="1224279"/>
              </a:tblGrid>
              <a:tr h="914400">
                <a:tc>
                  <a:txBody>
                    <a:bodyPr/>
                    <a:lstStyle/>
                    <a:p>
                      <a:pPr marL="107314" marR="97790" indent="-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Отметка</a:t>
                      </a:r>
                      <a:r>
                        <a:rPr sz="18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пятибалльной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"2"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(неудовлетворит.)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"3"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(удовлетворит.)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"4"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(хорошо)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"5"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(отлично)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7-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12-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17-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693419"/>
            <a:ext cx="4751832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714832"/>
            <a:ext cx="7376159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0" marR="5080" indent="-2705735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rebuchet MS"/>
                <a:cs typeface="Trebuchet MS"/>
              </a:rPr>
              <a:t>Медаль</a:t>
            </a:r>
            <a:r>
              <a:rPr sz="3200" i="1" spc="-4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«За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особые</a:t>
            </a:r>
            <a:r>
              <a:rPr sz="3200" i="1" spc="-2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успехи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в</a:t>
            </a:r>
            <a:r>
              <a:rPr sz="3200" i="1" spc="-2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учении» </a:t>
            </a:r>
            <a:r>
              <a:rPr sz="3200" i="1" dirty="0">
                <a:latin typeface="Trebuchet MS"/>
                <a:cs typeface="Trebuchet MS"/>
              </a:rPr>
              <a:t>I</a:t>
            </a:r>
            <a:r>
              <a:rPr sz="3200" i="1" spc="-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степени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2157222"/>
            <a:ext cx="80225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i="1" dirty="0">
                <a:latin typeface="Georgia"/>
                <a:cs typeface="Georgia"/>
              </a:rPr>
              <a:t>наличие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итоговых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успеваемости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«отлично»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всем</a:t>
            </a:r>
            <a:endParaRPr sz="2000">
              <a:latin typeface="Georgia"/>
              <a:cs typeface="Georgia"/>
            </a:endParaRPr>
          </a:p>
          <a:p>
            <a:pPr marL="299085" marR="5080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учебным</a:t>
            </a:r>
            <a:r>
              <a:rPr sz="2000" i="1" spc="-5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предметам,</a:t>
            </a:r>
            <a:r>
              <a:rPr sz="2000" i="1" spc="-5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изучавшимся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в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соответствии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с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учебным </a:t>
            </a:r>
            <a:r>
              <a:rPr sz="2000" i="1" dirty="0">
                <a:latin typeface="Georgia"/>
                <a:cs typeface="Georgia"/>
              </a:rPr>
              <a:t>планом,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успешного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ГИА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(без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учета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результатов,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полученных</a:t>
            </a:r>
            <a:r>
              <a:rPr sz="2000" i="1" spc="-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при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прохождении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повторно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ГИА)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000">
              <a:latin typeface="Georgia"/>
              <a:cs typeface="Georgia"/>
            </a:endParaRPr>
          </a:p>
          <a:p>
            <a:pPr marL="297815" marR="53086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70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учебному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«Русский 	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70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одному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сдаваемых 	</a:t>
            </a:r>
            <a:r>
              <a:rPr sz="2000" i="1" dirty="0">
                <a:latin typeface="Georgia"/>
                <a:cs typeface="Georgia"/>
              </a:rPr>
              <a:t>учебных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предметов,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либо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5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10" dirty="0">
                <a:latin typeface="Georgia"/>
                <a:cs typeface="Georgia"/>
              </a:rPr>
              <a:t> учебному</a:t>
            </a:r>
            <a:endParaRPr sz="2000">
              <a:latin typeface="Georgia"/>
              <a:cs typeface="Georgia"/>
            </a:endParaRPr>
          </a:p>
          <a:p>
            <a:pPr marL="299085" marR="127635" algn="just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7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уровня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(для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выпускников, </a:t>
            </a:r>
            <a:r>
              <a:rPr sz="2000" i="1" dirty="0">
                <a:latin typeface="Georgia"/>
                <a:cs typeface="Georgia"/>
              </a:rPr>
              <a:t>сдающих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только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учебные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предметы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«Русский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0" dirty="0"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  <a:p>
            <a:pPr marL="299085" algn="just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уровня)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868" rIns="0" bIns="0" rtlCol="0">
            <a:spAutoFit/>
          </a:bodyPr>
          <a:lstStyle/>
          <a:p>
            <a:pPr marL="30968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Предметы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4613"/>
            <a:ext cx="2668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Обязательные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2327910"/>
            <a:ext cx="5351145" cy="38100"/>
          </a:xfrm>
          <a:custGeom>
            <a:avLst/>
            <a:gdLst/>
            <a:ahLst/>
            <a:cxnLst/>
            <a:rect l="l" t="t" r="r" b="b"/>
            <a:pathLst>
              <a:path w="5351145" h="38100">
                <a:moveTo>
                  <a:pt x="5350764" y="0"/>
                </a:moveTo>
                <a:lnTo>
                  <a:pt x="0" y="0"/>
                </a:lnTo>
                <a:lnTo>
                  <a:pt x="0" y="38100"/>
                </a:lnTo>
                <a:lnTo>
                  <a:pt x="5350764" y="38100"/>
                </a:lnTo>
                <a:lnTo>
                  <a:pt x="5350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7142" y="1864613"/>
            <a:ext cx="5050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2515" algn="l"/>
                <a:tab pos="411861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предметы: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русский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язык,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51989"/>
            <a:ext cx="8074025" cy="156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Times New Roman"/>
                <a:cs typeface="Times New Roman"/>
              </a:rPr>
              <a:t>математика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(базовый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или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профильный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27885" algn="l"/>
                <a:tab pos="2785110" algn="l"/>
                <a:tab pos="4492625" algn="l"/>
                <a:tab pos="6728459" algn="l"/>
              </a:tabLst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Предметы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выбору: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литература,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физика,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891483"/>
            <a:ext cx="3515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0225" algn="l"/>
              </a:tabLst>
            </a:pPr>
            <a:r>
              <a:rPr sz="3200" spc="-10" dirty="0">
                <a:latin typeface="Times New Roman"/>
                <a:cs typeface="Times New Roman"/>
              </a:rPr>
              <a:t>химия,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биология,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79721"/>
            <a:ext cx="2966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обществознание,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9142" y="3891483"/>
            <a:ext cx="23088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география, иностранные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9554" y="3891483"/>
            <a:ext cx="1510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история, языки,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867402"/>
            <a:ext cx="807339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17140" algn="l"/>
                <a:tab pos="3286760" algn="l"/>
                <a:tab pos="5078730" algn="l"/>
                <a:tab pos="7464425" algn="l"/>
              </a:tabLst>
            </a:pPr>
            <a:r>
              <a:rPr sz="3200" spc="-10" dirty="0">
                <a:latin typeface="Times New Roman"/>
                <a:cs typeface="Times New Roman"/>
              </a:rPr>
              <a:t>информатика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(по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желанию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выпускника,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для </a:t>
            </a:r>
            <a:r>
              <a:rPr sz="3200" dirty="0">
                <a:latin typeface="Times New Roman"/>
                <a:cs typeface="Times New Roman"/>
              </a:rPr>
              <a:t>поступления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ВУЗ)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714832"/>
            <a:ext cx="73761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rebuchet MS"/>
                <a:cs typeface="Trebuchet MS"/>
              </a:rPr>
              <a:t>Медаль</a:t>
            </a:r>
            <a:r>
              <a:rPr sz="3200" i="1" spc="-4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«За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особые</a:t>
            </a:r>
            <a:r>
              <a:rPr sz="3200" i="1" spc="-2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успехи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в</a:t>
            </a:r>
            <a:r>
              <a:rPr sz="3200" i="1" spc="-2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учении»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201674"/>
            <a:ext cx="7940675" cy="403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2E5796"/>
                </a:solidFill>
                <a:latin typeface="Trebuchet MS"/>
                <a:cs typeface="Trebuchet MS"/>
              </a:rPr>
              <a:t>II</a:t>
            </a:r>
            <a:r>
              <a:rPr sz="3200" b="1" i="1" spc="-1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200" b="1" i="1" spc="-10" dirty="0">
                <a:solidFill>
                  <a:srgbClr val="2E5796"/>
                </a:solidFill>
                <a:latin typeface="Trebuchet MS"/>
                <a:cs typeface="Trebuchet MS"/>
              </a:rPr>
              <a:t>степени</a:t>
            </a:r>
            <a:endParaRPr sz="3200">
              <a:latin typeface="Trebuchet MS"/>
              <a:cs typeface="Trebuchet MS"/>
            </a:endParaRPr>
          </a:p>
          <a:p>
            <a:pPr marL="297815" marR="5080" indent="-285750">
              <a:lnSpc>
                <a:spcPct val="100000"/>
              </a:lnSpc>
              <a:spcBef>
                <a:spcPts val="3679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i="1" dirty="0">
                <a:latin typeface="Georgia"/>
                <a:cs typeface="Georgia"/>
              </a:rPr>
              <a:t>наличие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итоговых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успеваемости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«отлично»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более 	</a:t>
            </a:r>
            <a:r>
              <a:rPr sz="2000" i="1" dirty="0">
                <a:latin typeface="Georgia"/>
                <a:cs typeface="Georgia"/>
              </a:rPr>
              <a:t>двух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«хорошо»,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успешно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прошедшим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ГИА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(без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учета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результатов,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полученных</a:t>
            </a:r>
            <a:r>
              <a:rPr sz="2000" i="1" spc="-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при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прохождении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повторно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ГИА)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000">
              <a:latin typeface="Georgia"/>
              <a:cs typeface="Georgia"/>
            </a:endParaRPr>
          </a:p>
          <a:p>
            <a:pPr marL="299085" marR="36766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36131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60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учебному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«Русский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60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одному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</a:t>
            </a:r>
            <a:r>
              <a:rPr sz="2000" i="1" spc="-10" dirty="0">
                <a:latin typeface="Georgia"/>
                <a:cs typeface="Georgia"/>
              </a:rPr>
              <a:t> сдаваемых </a:t>
            </a:r>
            <a:r>
              <a:rPr sz="2000" i="1" dirty="0">
                <a:latin typeface="Georgia"/>
                <a:cs typeface="Georgia"/>
              </a:rPr>
              <a:t>учебных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предметов,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либо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5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10" dirty="0">
                <a:latin typeface="Georgia"/>
                <a:cs typeface="Georgia"/>
              </a:rPr>
              <a:t> учебному</a:t>
            </a:r>
            <a:endParaRPr sz="2000">
              <a:latin typeface="Georgia"/>
              <a:cs typeface="Georgia"/>
            </a:endParaRPr>
          </a:p>
          <a:p>
            <a:pPr marL="299085" marR="4508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7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уровня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(для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выпускников, </a:t>
            </a:r>
            <a:r>
              <a:rPr sz="2000" i="1" dirty="0">
                <a:latin typeface="Georgia"/>
                <a:cs typeface="Georgia"/>
              </a:rPr>
              <a:t>сдающих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только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учебные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предметы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«Русский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0" dirty="0"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уровня)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765048"/>
            <a:ext cx="5472683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1109294"/>
            <a:ext cx="493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Заявление</a:t>
            </a:r>
            <a:r>
              <a:rPr spc="-60" dirty="0"/>
              <a:t> </a:t>
            </a:r>
            <a:r>
              <a:rPr dirty="0"/>
              <a:t>на</a:t>
            </a:r>
            <a:r>
              <a:rPr spc="-60" dirty="0"/>
              <a:t> </a:t>
            </a:r>
            <a:r>
              <a:rPr spc="-40" dirty="0"/>
              <a:t>ГИА-</a:t>
            </a:r>
            <a:r>
              <a:rPr spc="-3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948" y="2157729"/>
            <a:ext cx="793623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Подача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заявлений</a:t>
            </a:r>
            <a:r>
              <a:rPr sz="2800" spc="31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3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участие</a:t>
            </a:r>
            <a:r>
              <a:rPr sz="2800" spc="3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spc="-20" dirty="0">
                <a:latin typeface="Times New Roman"/>
                <a:cs typeface="Times New Roman"/>
              </a:rPr>
              <a:t>ГИА-</a:t>
            </a:r>
            <a:r>
              <a:rPr sz="2800" spc="-25" dirty="0">
                <a:latin typeface="Times New Roman"/>
                <a:cs typeface="Times New Roman"/>
              </a:rPr>
              <a:t>11 </a:t>
            </a:r>
            <a:r>
              <a:rPr sz="2800" dirty="0">
                <a:latin typeface="Times New Roman"/>
                <a:cs typeface="Times New Roman"/>
              </a:rPr>
              <a:t>осуществляется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3200" b="1" i="1" spc="6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01.02.2025</a:t>
            </a:r>
            <a:r>
              <a:rPr sz="3200" b="1" i="1" spc="6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включительно.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подаче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заявления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участие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ГИА-</a:t>
            </a:r>
            <a:r>
              <a:rPr sz="2800" spc="-25" dirty="0">
                <a:latin typeface="Times New Roman"/>
                <a:cs typeface="Times New Roman"/>
              </a:rPr>
              <a:t>11 </a:t>
            </a:r>
            <a:r>
              <a:rPr sz="2800" dirty="0">
                <a:latin typeface="Times New Roman"/>
                <a:cs typeface="Times New Roman"/>
              </a:rPr>
              <a:t>необходимо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указать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два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обязательных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предмета: </a:t>
            </a:r>
            <a:r>
              <a:rPr sz="2800" dirty="0">
                <a:latin typeface="Times New Roman"/>
                <a:cs typeface="Times New Roman"/>
              </a:rPr>
              <a:t>русский</a:t>
            </a:r>
            <a:r>
              <a:rPr sz="2800" spc="33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язык</a:t>
            </a:r>
            <a:r>
              <a:rPr sz="2800" spc="3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3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математика</a:t>
            </a:r>
            <a:r>
              <a:rPr sz="2800" spc="3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(базового</a:t>
            </a:r>
            <a:r>
              <a:rPr sz="2800" spc="34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профильного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уровня),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также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предметы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выбору, </a:t>
            </a:r>
            <a:r>
              <a:rPr sz="2800" spc="-20" dirty="0">
                <a:latin typeface="Times New Roman"/>
                <a:cs typeface="Times New Roman"/>
              </a:rPr>
              <a:t>результаты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которых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необходимы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поступления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высшие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учебные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заведения.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642" y="865454"/>
            <a:ext cx="6240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1310" marR="5080" indent="-15792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Информационные</a:t>
            </a:r>
            <a:r>
              <a:rPr sz="3600" spc="-80" dirty="0"/>
              <a:t> </a:t>
            </a:r>
            <a:r>
              <a:rPr sz="3600" dirty="0"/>
              <a:t>ресурсы</a:t>
            </a:r>
            <a:r>
              <a:rPr sz="3600" spc="-75" dirty="0"/>
              <a:t> </a:t>
            </a:r>
            <a:r>
              <a:rPr sz="3600" spc="-25" dirty="0"/>
              <a:t>по </a:t>
            </a:r>
            <a:r>
              <a:rPr sz="3600" dirty="0"/>
              <a:t>вопросам</a:t>
            </a:r>
            <a:r>
              <a:rPr sz="3600" spc="-110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243201"/>
          <a:ext cx="8434705" cy="381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6645"/>
                <a:gridCol w="3528060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Рособрнадзор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2"/>
                        </a:rPr>
                        <a:t>http://obrnadzor.gov.ru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1748789" marR="348615" indent="-1395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Официальный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информационный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портал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ЕГЭ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https://checkege.rustest.ru/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Федеральный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институт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педагогических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измерений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(ФИПИ)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57975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http://www.fipi.ru/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065655" marR="304165" indent="-175196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Федеральный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центр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тестирования (ФЦТ)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5"/>
                        </a:rPr>
                        <a:t>http://www.rustest.ru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Министерство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образования</a:t>
                      </a:r>
                      <a:r>
                        <a:rPr sz="18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>
                          <a:latin typeface="Georgia"/>
                          <a:cs typeface="Georgia"/>
                        </a:rPr>
                        <a:t>и</a:t>
                      </a:r>
                      <a:r>
                        <a:rPr sz="1800" b="1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smtClean="0">
                          <a:latin typeface="Georgia"/>
                          <a:cs typeface="Georgia"/>
                        </a:rPr>
                        <a:t>науки</a:t>
                      </a: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/>
                      </a:r>
                      <a:br>
                        <a:rPr lang="ru-RU" sz="1800" b="1" spc="-10" dirty="0" smtClean="0">
                          <a:latin typeface="Georgia"/>
                          <a:cs typeface="Georgia"/>
                        </a:rPr>
                      </a:b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>регион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531495" marR="522605" indent="-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657350" marR="256540" indent="-13963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>Институт</a:t>
                      </a:r>
                      <a:r>
                        <a:rPr lang="ru-RU" sz="1800" b="1" spc="-10" baseline="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smtClean="0">
                          <a:latin typeface="Georgia"/>
                          <a:cs typeface="Georgia"/>
                        </a:rPr>
                        <a:t>развития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образования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506" y="1345133"/>
            <a:ext cx="6783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Trebuchet MS"/>
                <a:cs typeface="Trebuchet MS"/>
              </a:rPr>
              <a:t>https://vk.com/rosobrnadzor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2249423"/>
            <a:ext cx="5404104" cy="4325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102" y="1279982"/>
            <a:ext cx="79101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5654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Результаты</a:t>
            </a:r>
            <a:r>
              <a:rPr sz="3600" spc="-1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по</a:t>
            </a:r>
            <a:r>
              <a:rPr sz="3600" u="sng" spc="-13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10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математике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профильного</a:t>
            </a:r>
            <a:r>
              <a:rPr sz="3600" u="sng" spc="-12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уровня</a:t>
            </a:r>
            <a:r>
              <a:rPr sz="3600" u="sng" spc="-10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признаются</a:t>
            </a:r>
            <a:r>
              <a:rPr sz="3600" spc="-1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2E5796"/>
                </a:solidFill>
                <a:latin typeface="Trebuchet MS"/>
                <a:cs typeface="Trebuchet MS"/>
              </a:rPr>
              <a:t>в</a:t>
            </a:r>
            <a:endParaRPr sz="3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качестве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результатов</a:t>
            </a:r>
            <a:r>
              <a:rPr sz="3600" spc="-9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ГИА,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а</a:t>
            </a:r>
            <a:r>
              <a:rPr sz="3600" spc="-12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также</a:t>
            </a:r>
            <a:r>
              <a:rPr sz="3600" spc="-1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2E5796"/>
                </a:solidFill>
                <a:latin typeface="Trebuchet MS"/>
                <a:cs typeface="Trebuchet MS"/>
              </a:rPr>
              <a:t>в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качестве</a:t>
            </a:r>
            <a:r>
              <a:rPr sz="3600" spc="-15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результатов</a:t>
            </a:r>
            <a:r>
              <a:rPr sz="3600" spc="-14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вступительных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испытаний</a:t>
            </a:r>
            <a:r>
              <a:rPr sz="3600" spc="-1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математике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2E5796"/>
                </a:solidFill>
                <a:latin typeface="Trebuchet MS"/>
                <a:cs typeface="Trebuchet MS"/>
              </a:rPr>
              <a:t>при</a:t>
            </a:r>
            <a:endParaRPr sz="3600">
              <a:latin typeface="Trebuchet MS"/>
              <a:cs typeface="Trebuchet MS"/>
            </a:endParaRPr>
          </a:p>
          <a:p>
            <a:pPr marL="99060" marR="92710" algn="ctr">
              <a:lnSpc>
                <a:spcPct val="100000"/>
              </a:lnSpc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приёме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на</a:t>
            </a:r>
            <a:r>
              <a:rPr sz="3600" spc="-9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обучение</a:t>
            </a:r>
            <a:r>
              <a:rPr sz="3600" spc="-7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программам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бакалавриата</a:t>
            </a:r>
            <a:r>
              <a:rPr sz="3600" spc="-13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и</a:t>
            </a:r>
            <a:r>
              <a:rPr sz="3600" spc="-13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программам специалитета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Особенности</a:t>
            </a:r>
            <a:r>
              <a:rPr sz="3200" spc="-105" dirty="0"/>
              <a:t> </a:t>
            </a:r>
            <a:r>
              <a:rPr sz="3200" dirty="0"/>
              <a:t>организации</a:t>
            </a:r>
            <a:r>
              <a:rPr sz="3200" spc="-75" dirty="0"/>
              <a:t> </a:t>
            </a:r>
            <a:r>
              <a:rPr sz="3200" dirty="0"/>
              <a:t>ГИА</a:t>
            </a:r>
            <a:r>
              <a:rPr sz="3200" spc="-85" dirty="0"/>
              <a:t> </a:t>
            </a: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spc="-10" dirty="0"/>
              <a:t>учащихся </a:t>
            </a:r>
            <a:r>
              <a:rPr sz="3200" dirty="0"/>
              <a:t>с</a:t>
            </a:r>
            <a:r>
              <a:rPr sz="3200" spc="-40" dirty="0"/>
              <a:t> </a:t>
            </a:r>
            <a:r>
              <a:rPr sz="3200" dirty="0"/>
              <a:t>ОВЗ,</a:t>
            </a:r>
            <a:r>
              <a:rPr sz="3200" spc="-35" dirty="0"/>
              <a:t> </a:t>
            </a:r>
            <a:r>
              <a:rPr sz="3200" dirty="0"/>
              <a:t>инвалидов,</a:t>
            </a:r>
            <a:r>
              <a:rPr sz="3200" spc="-35" dirty="0"/>
              <a:t> </a:t>
            </a:r>
            <a:r>
              <a:rPr sz="3200" spc="-20" dirty="0"/>
              <a:t>детей-</a:t>
            </a:r>
            <a:r>
              <a:rPr sz="3200" spc="-10" dirty="0"/>
              <a:t>инвалидов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010536"/>
            <a:ext cx="8197215" cy="37928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715" indent="914400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участников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ОВЗ,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детей-</a:t>
            </a:r>
            <a:r>
              <a:rPr sz="2400" dirty="0">
                <a:latin typeface="Times New Roman"/>
                <a:cs typeface="Times New Roman"/>
              </a:rPr>
              <a:t>инвалидов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инвалидов </a:t>
            </a:r>
            <a:r>
              <a:rPr sz="2400" dirty="0">
                <a:latin typeface="Times New Roman"/>
                <a:cs typeface="Times New Roman"/>
              </a:rPr>
              <a:t>организация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экзаменов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осуществляется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учетом </a:t>
            </a:r>
            <a:r>
              <a:rPr sz="2400" dirty="0">
                <a:latin typeface="Times New Roman"/>
                <a:cs typeface="Times New Roman"/>
              </a:rPr>
              <a:t>состояния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здоровья,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особенностей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психофизического развития.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79900"/>
              </a:lnSpc>
              <a:spcBef>
                <a:spcPts val="305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создания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условий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специальных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условий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проведении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ГИА-</a:t>
            </a:r>
            <a:r>
              <a:rPr sz="2400" dirty="0">
                <a:latin typeface="Times New Roman"/>
                <a:cs typeface="Times New Roman"/>
              </a:rPr>
              <a:t>11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итогового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сочинения </a:t>
            </a:r>
            <a:r>
              <a:rPr sz="2400" dirty="0">
                <a:latin typeface="Times New Roman"/>
                <a:cs typeface="Times New Roman"/>
              </a:rPr>
              <a:t>(изложения)</a:t>
            </a:r>
            <a:r>
              <a:rPr sz="2400" spc="5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участникам</a:t>
            </a:r>
            <a:r>
              <a:rPr sz="2400" spc="585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ГИА-</a:t>
            </a:r>
            <a:r>
              <a:rPr sz="2400" dirty="0">
                <a:latin typeface="Times New Roman"/>
                <a:cs typeface="Times New Roman"/>
              </a:rPr>
              <a:t>11</a:t>
            </a:r>
            <a:r>
              <a:rPr sz="2400" spc="5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8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ограниченными </a:t>
            </a:r>
            <a:r>
              <a:rPr sz="2400" dirty="0">
                <a:latin typeface="Times New Roman"/>
                <a:cs typeface="Times New Roman"/>
              </a:rPr>
              <a:t>возможностями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здоровья,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детям-</a:t>
            </a:r>
            <a:r>
              <a:rPr sz="2400" dirty="0">
                <a:latin typeface="Times New Roman"/>
                <a:cs typeface="Times New Roman"/>
              </a:rPr>
              <a:t>инвалидам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инвалидам,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родителям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(законным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представителям)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необходимо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подаче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заявления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предоставить: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справку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МСЭ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установлении</a:t>
            </a:r>
            <a:r>
              <a:rPr sz="2800" b="1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инвалидности</a:t>
            </a:r>
            <a:r>
              <a:rPr sz="2800" b="1" u="sng" spc="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(или)</a:t>
            </a:r>
            <a:r>
              <a:rPr sz="2800" b="1" u="sng" spc="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заключение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ПМПК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создании</a:t>
            </a:r>
            <a:r>
              <a:rPr sz="28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условий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проведении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ГИА.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94" y="875791"/>
            <a:ext cx="83394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Наличие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справки,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подтверждающей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инвалидность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(для </a:t>
            </a:r>
            <a:r>
              <a:rPr sz="2400" spc="-10" dirty="0">
                <a:latin typeface="Trebuchet MS"/>
                <a:cs typeface="Trebuchet MS"/>
              </a:rPr>
              <a:t>детей-</a:t>
            </a:r>
            <a:r>
              <a:rPr sz="2400" dirty="0">
                <a:latin typeface="Trebuchet MS"/>
                <a:cs typeface="Trebuchet MS"/>
              </a:rPr>
              <a:t>инвалидов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инвалидов)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или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копии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заключения </a:t>
            </a:r>
            <a:r>
              <a:rPr sz="2400" dirty="0">
                <a:latin typeface="Trebuchet MS"/>
                <a:cs typeface="Trebuchet MS"/>
              </a:rPr>
              <a:t>ПМПК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создании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условий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проведении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ГИА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(для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участников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ОВЗ)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обеспечивает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участнику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ГИА-11: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223" y="2486532"/>
          <a:ext cx="7560945" cy="395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945"/>
              </a:tblGrid>
              <a:tr h="663575">
                <a:tc>
                  <a:txBody>
                    <a:bodyPr/>
                    <a:lstStyle/>
                    <a:p>
                      <a:pPr marL="2727325" marR="267970" indent="-2454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изменение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сдачи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(ГВЭ),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проведение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ГВЭ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устной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форме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желанию)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9EE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377565" marR="189230" indent="-3181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итогового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сочинения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(изложения)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149475" marR="436245" indent="-170751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экзаменов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соответствующим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предметам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ЕГЭ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иностранным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языкам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«Говорение»)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минут)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49250" marR="343535" indent="730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питания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перерывов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необходимых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лечебных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профилактических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(при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необходимости)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1692275" marR="128270" indent="-150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беспрепятственный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доступ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аудиторию,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помещения;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аудитория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первом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этаже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отсутствии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лифтов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986" y="609981"/>
            <a:ext cx="831469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Наличие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копии</a:t>
            </a:r>
            <a:r>
              <a:rPr sz="20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заключения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ПМПК</a:t>
            </a:r>
            <a:r>
              <a:rPr sz="2000" b="1" spc="-5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создании</a:t>
            </a:r>
            <a:r>
              <a:rPr sz="20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условий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при</a:t>
            </a:r>
            <a:r>
              <a:rPr sz="2000" b="1" spc="-3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проведении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ГИА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дополнительно</a:t>
            </a:r>
            <a:r>
              <a:rPr sz="2000" b="1" spc="-8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b="1" spc="-8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участнику</a:t>
            </a:r>
            <a:r>
              <a:rPr sz="2000" b="1" spc="-7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ГИА-</a:t>
            </a:r>
            <a:r>
              <a:rPr sz="2000" b="1" spc="-20" dirty="0">
                <a:solidFill>
                  <a:srgbClr val="2E5796"/>
                </a:solidFill>
                <a:latin typeface="Times New Roman"/>
                <a:cs typeface="Times New Roman"/>
              </a:rPr>
              <a:t>11</a:t>
            </a:r>
            <a:r>
              <a:rPr sz="2000" b="1" spc="-9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создание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следующих</a:t>
            </a:r>
            <a:r>
              <a:rPr sz="2000" b="1" spc="-7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специальных</a:t>
            </a:r>
            <a:r>
              <a:rPr sz="2000" b="1" spc="-5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условий</a:t>
            </a:r>
            <a:r>
              <a:rPr sz="2000" b="1" spc="-7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проведения</a:t>
            </a:r>
            <a:r>
              <a:rPr sz="2000" b="1" spc="-4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экзамена: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82" y="1622425"/>
          <a:ext cx="8496935" cy="484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35"/>
              </a:tblGrid>
              <a:tr h="639445">
                <a:tc>
                  <a:txBody>
                    <a:bodyPr/>
                    <a:lstStyle/>
                    <a:p>
                      <a:pPr marL="612775" marR="603885" indent="30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присутствие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ассистента,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привлечение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необходимости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ассистента- сурдопереводчика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глухих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слабослышащих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ГИА-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11)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письменной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экзаменационной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компьютере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желанию)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аудиторий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увеличительными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устройствами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2164080" marR="1148080" indent="-101091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индивидуальное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равномерное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освещение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люкс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слабовидящих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ГИА-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11)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копирование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экзаменационных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увеличенном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размере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3301365" marR="895350" indent="-23996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-оформление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экзаменационных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рельефно-точечным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шрифтом</a:t>
                      </a:r>
                      <a:r>
                        <a:rPr sz="1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Брайля;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-обеспечение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индивидуальной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коллективной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звукоусиливающей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аппаратурой;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-организация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ППЭ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дому/на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медицинской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необходимых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технических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выполнения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заданий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048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95"/>
              </a:spcBef>
            </a:pPr>
            <a:r>
              <a:rPr dirty="0"/>
              <a:t>Допуск</a:t>
            </a:r>
            <a:r>
              <a:rPr spc="-120" dirty="0"/>
              <a:t> </a:t>
            </a:r>
            <a:r>
              <a:rPr dirty="0"/>
              <a:t>к</a:t>
            </a:r>
            <a:r>
              <a:rPr spc="-114" dirty="0"/>
              <a:t> </a:t>
            </a:r>
            <a:r>
              <a:rPr spc="-25" dirty="0"/>
              <a:t>ГИА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700783"/>
            <a:ext cx="3715512" cy="20162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7288" y="1906904"/>
            <a:ext cx="4391660" cy="1604010"/>
            <a:chOff x="407288" y="1906904"/>
            <a:chExt cx="4391660" cy="1604010"/>
          </a:xfrm>
        </p:grpSpPr>
        <p:sp>
          <p:nvSpPr>
            <p:cNvPr id="5" name="object 5"/>
            <p:cNvSpPr/>
            <p:nvPr/>
          </p:nvSpPr>
          <p:spPr>
            <a:xfrm>
              <a:off x="416813" y="1916429"/>
              <a:ext cx="4372610" cy="1584960"/>
            </a:xfrm>
            <a:custGeom>
              <a:avLst/>
              <a:gdLst/>
              <a:ahLst/>
              <a:cxnLst/>
              <a:rect l="l" t="t" r="r" b="b"/>
              <a:pathLst>
                <a:path w="4372610" h="1584960">
                  <a:moveTo>
                    <a:pt x="4108196" y="0"/>
                  </a:moveTo>
                  <a:lnTo>
                    <a:pt x="264159" y="0"/>
                  </a:lnTo>
                  <a:lnTo>
                    <a:pt x="216678" y="4254"/>
                  </a:lnTo>
                  <a:lnTo>
                    <a:pt x="171988" y="16522"/>
                  </a:lnTo>
                  <a:lnTo>
                    <a:pt x="130836" y="36058"/>
                  </a:lnTo>
                  <a:lnTo>
                    <a:pt x="93967" y="62116"/>
                  </a:lnTo>
                  <a:lnTo>
                    <a:pt x="62129" y="93952"/>
                  </a:lnTo>
                  <a:lnTo>
                    <a:pt x="36067" y="130819"/>
                  </a:lnTo>
                  <a:lnTo>
                    <a:pt x="16527" y="171973"/>
                  </a:lnTo>
                  <a:lnTo>
                    <a:pt x="4256" y="216668"/>
                  </a:lnTo>
                  <a:lnTo>
                    <a:pt x="0" y="264160"/>
                  </a:lnTo>
                  <a:lnTo>
                    <a:pt x="0" y="1320800"/>
                  </a:lnTo>
                  <a:lnTo>
                    <a:pt x="4256" y="1368291"/>
                  </a:lnTo>
                  <a:lnTo>
                    <a:pt x="16527" y="1412986"/>
                  </a:lnTo>
                  <a:lnTo>
                    <a:pt x="36067" y="1454140"/>
                  </a:lnTo>
                  <a:lnTo>
                    <a:pt x="62129" y="1491007"/>
                  </a:lnTo>
                  <a:lnTo>
                    <a:pt x="93967" y="1522843"/>
                  </a:lnTo>
                  <a:lnTo>
                    <a:pt x="130836" y="1548901"/>
                  </a:lnTo>
                  <a:lnTo>
                    <a:pt x="171988" y="1568437"/>
                  </a:lnTo>
                  <a:lnTo>
                    <a:pt x="216678" y="1580705"/>
                  </a:lnTo>
                  <a:lnTo>
                    <a:pt x="264159" y="1584960"/>
                  </a:lnTo>
                  <a:lnTo>
                    <a:pt x="4108196" y="1584960"/>
                  </a:lnTo>
                  <a:lnTo>
                    <a:pt x="4155687" y="1580705"/>
                  </a:lnTo>
                  <a:lnTo>
                    <a:pt x="4200382" y="1568437"/>
                  </a:lnTo>
                  <a:lnTo>
                    <a:pt x="4241536" y="1548901"/>
                  </a:lnTo>
                  <a:lnTo>
                    <a:pt x="4278403" y="1522843"/>
                  </a:lnTo>
                  <a:lnTo>
                    <a:pt x="4310239" y="1491007"/>
                  </a:lnTo>
                  <a:lnTo>
                    <a:pt x="4336297" y="1454140"/>
                  </a:lnTo>
                  <a:lnTo>
                    <a:pt x="4355833" y="1412986"/>
                  </a:lnTo>
                  <a:lnTo>
                    <a:pt x="4368101" y="1368291"/>
                  </a:lnTo>
                  <a:lnTo>
                    <a:pt x="4372356" y="1320800"/>
                  </a:lnTo>
                  <a:lnTo>
                    <a:pt x="4372356" y="264160"/>
                  </a:lnTo>
                  <a:lnTo>
                    <a:pt x="4368101" y="216668"/>
                  </a:lnTo>
                  <a:lnTo>
                    <a:pt x="4355833" y="171973"/>
                  </a:lnTo>
                  <a:lnTo>
                    <a:pt x="4336297" y="130819"/>
                  </a:lnTo>
                  <a:lnTo>
                    <a:pt x="4310239" y="93952"/>
                  </a:lnTo>
                  <a:lnTo>
                    <a:pt x="4278403" y="62116"/>
                  </a:lnTo>
                  <a:lnTo>
                    <a:pt x="4241536" y="36058"/>
                  </a:lnTo>
                  <a:lnTo>
                    <a:pt x="4200382" y="16522"/>
                  </a:lnTo>
                  <a:lnTo>
                    <a:pt x="4155687" y="4254"/>
                  </a:lnTo>
                  <a:lnTo>
                    <a:pt x="4108196" y="0"/>
                  </a:lnTo>
                  <a:close/>
                </a:path>
              </a:pathLst>
            </a:custGeom>
            <a:solidFill>
              <a:srgbClr val="DF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813" y="1916429"/>
              <a:ext cx="4372610" cy="1584960"/>
            </a:xfrm>
            <a:custGeom>
              <a:avLst/>
              <a:gdLst/>
              <a:ahLst/>
              <a:cxnLst/>
              <a:rect l="l" t="t" r="r" b="b"/>
              <a:pathLst>
                <a:path w="4372610" h="1584960">
                  <a:moveTo>
                    <a:pt x="0" y="264160"/>
                  </a:moveTo>
                  <a:lnTo>
                    <a:pt x="4256" y="216668"/>
                  </a:lnTo>
                  <a:lnTo>
                    <a:pt x="16527" y="171973"/>
                  </a:lnTo>
                  <a:lnTo>
                    <a:pt x="36067" y="130819"/>
                  </a:lnTo>
                  <a:lnTo>
                    <a:pt x="62129" y="93952"/>
                  </a:lnTo>
                  <a:lnTo>
                    <a:pt x="93967" y="62116"/>
                  </a:lnTo>
                  <a:lnTo>
                    <a:pt x="130836" y="36058"/>
                  </a:lnTo>
                  <a:lnTo>
                    <a:pt x="171988" y="16522"/>
                  </a:lnTo>
                  <a:lnTo>
                    <a:pt x="216678" y="4254"/>
                  </a:lnTo>
                  <a:lnTo>
                    <a:pt x="264159" y="0"/>
                  </a:lnTo>
                  <a:lnTo>
                    <a:pt x="4108196" y="0"/>
                  </a:lnTo>
                  <a:lnTo>
                    <a:pt x="4155687" y="4254"/>
                  </a:lnTo>
                  <a:lnTo>
                    <a:pt x="4200382" y="16522"/>
                  </a:lnTo>
                  <a:lnTo>
                    <a:pt x="4241536" y="36058"/>
                  </a:lnTo>
                  <a:lnTo>
                    <a:pt x="4278403" y="62116"/>
                  </a:lnTo>
                  <a:lnTo>
                    <a:pt x="4310239" y="93952"/>
                  </a:lnTo>
                  <a:lnTo>
                    <a:pt x="4336297" y="130819"/>
                  </a:lnTo>
                  <a:lnTo>
                    <a:pt x="4355833" y="171973"/>
                  </a:lnTo>
                  <a:lnTo>
                    <a:pt x="4368101" y="216668"/>
                  </a:lnTo>
                  <a:lnTo>
                    <a:pt x="4372356" y="264160"/>
                  </a:lnTo>
                  <a:lnTo>
                    <a:pt x="4372356" y="1320800"/>
                  </a:lnTo>
                  <a:lnTo>
                    <a:pt x="4368101" y="1368291"/>
                  </a:lnTo>
                  <a:lnTo>
                    <a:pt x="4355833" y="1412986"/>
                  </a:lnTo>
                  <a:lnTo>
                    <a:pt x="4336297" y="1454140"/>
                  </a:lnTo>
                  <a:lnTo>
                    <a:pt x="4310239" y="1491007"/>
                  </a:lnTo>
                  <a:lnTo>
                    <a:pt x="4278403" y="1522843"/>
                  </a:lnTo>
                  <a:lnTo>
                    <a:pt x="4241536" y="1548901"/>
                  </a:lnTo>
                  <a:lnTo>
                    <a:pt x="4200382" y="1568437"/>
                  </a:lnTo>
                  <a:lnTo>
                    <a:pt x="4155687" y="1580705"/>
                  </a:lnTo>
                  <a:lnTo>
                    <a:pt x="4108196" y="1584960"/>
                  </a:lnTo>
                  <a:lnTo>
                    <a:pt x="264159" y="1584960"/>
                  </a:lnTo>
                  <a:lnTo>
                    <a:pt x="216678" y="1580705"/>
                  </a:lnTo>
                  <a:lnTo>
                    <a:pt x="171988" y="1568437"/>
                  </a:lnTo>
                  <a:lnTo>
                    <a:pt x="130836" y="1548901"/>
                  </a:lnTo>
                  <a:lnTo>
                    <a:pt x="93967" y="1522843"/>
                  </a:lnTo>
                  <a:lnTo>
                    <a:pt x="62129" y="1491007"/>
                  </a:lnTo>
                  <a:lnTo>
                    <a:pt x="36067" y="1454140"/>
                  </a:lnTo>
                  <a:lnTo>
                    <a:pt x="16527" y="1412986"/>
                  </a:lnTo>
                  <a:lnTo>
                    <a:pt x="4256" y="1368291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2010143"/>
              <a:ext cx="2216658" cy="5677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1" y="2010143"/>
              <a:ext cx="467118" cy="567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1" y="2010143"/>
              <a:ext cx="1465326" cy="5677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088" y="2314943"/>
              <a:ext cx="3867150" cy="5677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868" y="2619743"/>
              <a:ext cx="3579113" cy="5677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5" y="2924555"/>
              <a:ext cx="2945130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57199" y="2077338"/>
            <a:ext cx="34886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Условие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успешное </a:t>
            </a:r>
            <a:r>
              <a:rPr sz="2000" dirty="0">
                <a:latin typeface="Times New Roman"/>
                <a:cs typeface="Times New Roman"/>
              </a:rPr>
              <a:t>написание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итогового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сочинения (изложения).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Оценивается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системе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«зачёт/незачёт»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713" y="3861053"/>
            <a:ext cx="7848600" cy="937260"/>
          </a:xfrm>
          <a:prstGeom prst="rect">
            <a:avLst/>
          </a:prstGeom>
          <a:solidFill>
            <a:srgbClr val="5F76B4"/>
          </a:solidFill>
          <a:ln w="19050">
            <a:solidFill>
              <a:srgbClr val="445483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3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декабря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713" y="4941570"/>
            <a:ext cx="3670300" cy="1525905"/>
          </a:xfrm>
          <a:prstGeom prst="rect">
            <a:avLst/>
          </a:prstGeom>
          <a:solidFill>
            <a:srgbClr val="E3E9EE"/>
          </a:solidFill>
          <a:ln w="19050">
            <a:solidFill>
              <a:srgbClr val="445483"/>
            </a:solidFill>
          </a:ln>
        </p:spPr>
        <p:txBody>
          <a:bodyPr vert="horz" wrap="square" lIns="0" tIns="2032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600"/>
              </a:spcBef>
            </a:pPr>
            <a:r>
              <a:rPr sz="2400" b="1" dirty="0">
                <a:latin typeface="Times New Roman"/>
                <a:cs typeface="Times New Roman"/>
              </a:rPr>
              <a:t>Дополнительные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сроки:</a:t>
            </a:r>
            <a:endParaRPr sz="2400">
              <a:latin typeface="Times New Roman"/>
              <a:cs typeface="Times New Roman"/>
            </a:endParaRPr>
          </a:p>
          <a:p>
            <a:pPr marL="37655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6555" algn="l"/>
              </a:tabLst>
            </a:pP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февраля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  <a:p>
            <a:pPr marL="376555" indent="-287020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апреля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4390" y="4955285"/>
            <a:ext cx="4104640" cy="1511935"/>
          </a:xfrm>
          <a:prstGeom prst="rect">
            <a:avLst/>
          </a:prstGeom>
          <a:solidFill>
            <a:srgbClr val="E3E9EE"/>
          </a:solidFill>
          <a:ln w="19050">
            <a:solidFill>
              <a:srgbClr val="445483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15265" marR="208279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Срок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подачи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заявлений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участие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итоговом сочинении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ноября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1775</Words>
  <Application>Microsoft Office PowerPoint</Application>
  <PresentationFormat>Экран (4:3)</PresentationFormat>
  <Paragraphs>302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Слайд 1</vt:lpstr>
      <vt:lpstr>Нормативные правовые документы, регламентирующие проведение ГИА</vt:lpstr>
      <vt:lpstr>Порядок проведения ГИА в 2025 году</vt:lpstr>
      <vt:lpstr>Предметы</vt:lpstr>
      <vt:lpstr>Слайд 5</vt:lpstr>
      <vt:lpstr>Особенности организации ГИА для учащихся с ОВЗ, инвалидов, детей-инвалидов</vt:lpstr>
      <vt:lpstr>Наличие справки, подтверждающей инвалидность (для детей-инвалидов и инвалидов) или копии заключения ПМПК о создании условий при проведении ГИА (для участников с ОВЗ) обеспечивает участнику ГИА-11:</vt:lpstr>
      <vt:lpstr>Слайд 8</vt:lpstr>
      <vt:lpstr>Допуск к ГИА</vt:lpstr>
      <vt:lpstr>ИТОГОВОЕ СОЧИНЕНИЕ (ИЗЛОЖЕНИЕ)</vt:lpstr>
      <vt:lpstr>Слайд 11</vt:lpstr>
      <vt:lpstr>Получение аттестата</vt:lpstr>
      <vt:lpstr>ИТОГОВЫЕ ОЦЕНКИ</vt:lpstr>
      <vt:lpstr>Получение аттестата</vt:lpstr>
      <vt:lpstr>Продолжительность проведения ЕГЭ в 2025 году</vt:lpstr>
      <vt:lpstr>Дополнительные материалы, разрешенные для использования на экзамене</vt:lpstr>
      <vt:lpstr>Слайд 17</vt:lpstr>
      <vt:lpstr>Слайд 18</vt:lpstr>
      <vt:lpstr>ЕГЭ по информатике</vt:lpstr>
      <vt:lpstr>Сроки проведения ГИА</vt:lpstr>
      <vt:lpstr>Опубликованы проекты расписания ЕГЭ, ОГЭ и ГВЭ на 2025 год</vt:lpstr>
      <vt:lpstr>Когда проверят работы</vt:lpstr>
      <vt:lpstr>Когда проверят работы</vt:lpstr>
      <vt:lpstr>Когда опубликуют результаты</vt:lpstr>
      <vt:lpstr>Порядок проведения ГИА</vt:lpstr>
      <vt:lpstr>Слайд 26</vt:lpstr>
      <vt:lpstr>Слайд 27</vt:lpstr>
      <vt:lpstr>Слайд 28</vt:lpstr>
      <vt:lpstr>Повторная сдача ГИА</vt:lpstr>
      <vt:lpstr>Повторная сдача ГИА</vt:lpstr>
      <vt:lpstr>Слайд 31</vt:lpstr>
      <vt:lpstr>97.1. Участники ГИА вправе в дополнительные</vt:lpstr>
      <vt:lpstr>Слайд 33</vt:lpstr>
      <vt:lpstr>Слайд 34</vt:lpstr>
      <vt:lpstr>Слайд 35</vt:lpstr>
      <vt:lpstr>Срок действия результатов ЕГЭ</vt:lpstr>
      <vt:lpstr>Минимальное количество баллов для получения аттестата (2025)</vt:lpstr>
      <vt:lpstr>Слайд 38</vt:lpstr>
      <vt:lpstr>Медаль «За особые успехи в учении» I степени</vt:lpstr>
      <vt:lpstr>Медаль «За особые успехи в учении»</vt:lpstr>
      <vt:lpstr>Слайд 41</vt:lpstr>
      <vt:lpstr>Заявление на ГИА-11</vt:lpstr>
      <vt:lpstr>Информационные ресурсы по вопросам ГИА</vt:lpstr>
      <vt:lpstr>https://vk.com/rosobrnadzor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по образовательным программам среднего общего образования в 2023 году</dc:title>
  <dc:creator>1</dc:creator>
  <cp:lastModifiedBy>user</cp:lastModifiedBy>
  <cp:revision>2</cp:revision>
  <dcterms:created xsi:type="dcterms:W3CDTF">2025-01-17T06:30:34Z</dcterms:created>
  <dcterms:modified xsi:type="dcterms:W3CDTF">2025-01-30T14:23:13Z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2025-01-17T00:00:00Z</vt:filetime>
  </property>
  <property fmtid="{D5CDD505-2E9C-101B-9397-08002B2CF9AE}" pid="5" name="Producer">
    <vt:lpwstr>Microsoft® PowerPoint® 2016</vt:lpwstr>
  </property>
</Properties>
</file>